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6858000" cx="12192000"/>
  <p:notesSz cx="6858000" cy="9144000"/>
  <p:embeddedFontLst>
    <p:embeddedFont>
      <p:font typeface="Montserrat SemiBold"/>
      <p:regular r:id="rId21"/>
      <p:bold r:id="rId22"/>
      <p:italic r:id="rId23"/>
      <p:boldItalic r:id="rId24"/>
    </p:embeddedFont>
    <p:embeddedFont>
      <p:font typeface="Roboto"/>
      <p:regular r:id="rId25"/>
      <p:bold r:id="rId26"/>
      <p:italic r:id="rId27"/>
      <p:boldItalic r:id="rId28"/>
    </p:embeddedFont>
    <p:embeddedFont>
      <p:font typeface="Montserrat"/>
      <p:regular r:id="rId29"/>
      <p:bold r:id="rId30"/>
      <p:italic r:id="rId31"/>
      <p:boldItalic r:id="rId32"/>
    </p:embeddedFont>
    <p:embeddedFont>
      <p:font typeface="Montserrat Light"/>
      <p:regular r:id="rId33"/>
      <p:bold r:id="rId34"/>
      <p:italic r:id="rId35"/>
      <p:boldItalic r:id="rId36"/>
    </p:embeddedFont>
    <p:embeddedFont>
      <p:font typeface="Montserrat ExtraBold"/>
      <p:bold r:id="rId37"/>
      <p:boldItalic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7296">
          <p15:clr>
            <a:srgbClr val="A4A3A4"/>
          </p15:clr>
        </p15:guide>
        <p15:guide id="3" orient="horz" pos="346">
          <p15:clr>
            <a:srgbClr val="A4A3A4"/>
          </p15:clr>
        </p15:guide>
        <p15:guide id="4" orient="horz" pos="3974">
          <p15:clr>
            <a:srgbClr val="A4A3A4"/>
          </p15:clr>
        </p15:guide>
        <p15:guide id="5" pos="370">
          <p15:clr>
            <a:srgbClr val="A4A3A4"/>
          </p15:clr>
        </p15:guide>
        <p15:guide id="6"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80267BB-D4F1-41A0-8865-9531A0D95DB4}">
  <a:tblStyle styleId="{B80267BB-D4F1-41A0-8865-9531A0D95DB4}" styleName="Table_0">
    <a:wholeTbl>
      <a:tcTxStyle b="off" i="off">
        <a:font>
          <a:latin typeface="Roboto"/>
          <a:ea typeface="Roboto"/>
          <a:cs typeface="Roboto"/>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5CC72DA-4C1E-4615-B64B-63CDB40F5AF1}" styleName="Table_1">
    <a:wholeTbl>
      <a:tcTxStyle b="off" i="off">
        <a:font>
          <a:latin typeface="Roboto"/>
          <a:ea typeface="Roboto"/>
          <a:cs typeface="Roboto"/>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F0FF"/>
          </a:solidFill>
        </a:fill>
      </a:tcStyle>
    </a:wholeTbl>
    <a:band1H>
      <a:tcTxStyle/>
      <a:tcStyle>
        <a:fill>
          <a:solidFill>
            <a:srgbClr val="CADFFF"/>
          </a:solidFill>
        </a:fill>
      </a:tcStyle>
    </a:band1H>
    <a:band2H>
      <a:tcTxStyle/>
    </a:band2H>
    <a:band1V>
      <a:tcTxStyle/>
      <a:tcStyle>
        <a:fill>
          <a:solidFill>
            <a:srgbClr val="CADFFF"/>
          </a:solidFill>
        </a:fill>
      </a:tcStyle>
    </a:band1V>
    <a:band2V>
      <a:tcTxStyle/>
    </a:band2V>
    <a:lastCol>
      <a:tcTxStyle b="on" i="off">
        <a:font>
          <a:latin typeface="Roboto"/>
          <a:ea typeface="Roboto"/>
          <a:cs typeface="Roboto"/>
        </a:font>
        <a:schemeClr val="lt1"/>
      </a:tcTxStyle>
      <a:tcStyle>
        <a:fill>
          <a:solidFill>
            <a:schemeClr val="accent3"/>
          </a:solidFill>
        </a:fill>
      </a:tcStyle>
    </a:lastCol>
    <a:firstCol>
      <a:tcTxStyle b="on" i="off">
        <a:font>
          <a:latin typeface="Roboto"/>
          <a:ea typeface="Roboto"/>
          <a:cs typeface="Roboto"/>
        </a:font>
        <a:schemeClr val="lt1"/>
      </a:tcTxStyle>
      <a:tcStyle>
        <a:fill>
          <a:solidFill>
            <a:schemeClr val="accent3"/>
          </a:solidFill>
        </a:fill>
      </a:tcStyle>
    </a:firstCol>
    <a:lastRow>
      <a:tcTxStyle b="on" i="off">
        <a:font>
          <a:latin typeface="Roboto"/>
          <a:ea typeface="Roboto"/>
          <a:cs typeface="Roboto"/>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Roboto"/>
          <a:ea typeface="Roboto"/>
          <a:cs typeface="Roboto"/>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 styleId="{892C7E06-A651-4E6B-BE22-F8E352174D24}" styleName="Table_2">
    <a:wholeTbl>
      <a:tcTxStyle b="off" i="off">
        <a:font>
          <a:latin typeface="Roboto"/>
          <a:ea typeface="Roboto"/>
          <a:cs typeface="Roboto"/>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DFF"/>
          </a:solidFill>
        </a:fill>
      </a:tcStyle>
    </a:wholeTbl>
    <a:band1H>
      <a:tcTxStyle/>
      <a:tcStyle>
        <a:fill>
          <a:solidFill>
            <a:srgbClr val="CADAFE"/>
          </a:solidFill>
        </a:fill>
      </a:tcStyle>
    </a:band1H>
    <a:band2H>
      <a:tcTxStyle/>
    </a:band2H>
    <a:band1V>
      <a:tcTxStyle/>
      <a:tcStyle>
        <a:fill>
          <a:solidFill>
            <a:srgbClr val="CADAFE"/>
          </a:solidFill>
        </a:fill>
      </a:tcStyle>
    </a:band1V>
    <a:band2V>
      <a:tcTxStyle/>
    </a:band2V>
    <a:lastCol>
      <a:tcTxStyle b="on" i="off">
        <a:font>
          <a:latin typeface="Roboto"/>
          <a:ea typeface="Roboto"/>
          <a:cs typeface="Roboto"/>
        </a:font>
        <a:schemeClr val="lt1"/>
      </a:tcTxStyle>
      <a:tcStyle>
        <a:fill>
          <a:solidFill>
            <a:schemeClr val="accent2"/>
          </a:solidFill>
        </a:fill>
      </a:tcStyle>
    </a:lastCol>
    <a:firstCol>
      <a:tcTxStyle b="on" i="off">
        <a:font>
          <a:latin typeface="Roboto"/>
          <a:ea typeface="Roboto"/>
          <a:cs typeface="Roboto"/>
        </a:font>
        <a:schemeClr val="lt1"/>
      </a:tcTxStyle>
      <a:tcStyle>
        <a:fill>
          <a:solidFill>
            <a:schemeClr val="accent2"/>
          </a:solidFill>
        </a:fill>
      </a:tcStyle>
    </a:firstCol>
    <a:lastRow>
      <a:tcTxStyle b="on" i="off">
        <a:font>
          <a:latin typeface="Roboto"/>
          <a:ea typeface="Roboto"/>
          <a:cs typeface="Roboto"/>
        </a:font>
        <a:schemeClr val="lt1"/>
      </a:tcTxStyle>
      <a:tcStyle>
        <a:tcBdr>
          <a:top>
            <a:ln cap="flat" cmpd="sng" w="38100">
              <a:solidFill>
                <a:schemeClr val="lt1"/>
              </a:solidFill>
              <a:prstDash val="solid"/>
              <a:round/>
              <a:headEnd len="sm" w="sm" type="none"/>
              <a:tailEnd len="sm" w="sm" type="none"/>
            </a:ln>
          </a:top>
        </a:tcBdr>
        <a:fill>
          <a:solidFill>
            <a:schemeClr val="accent2"/>
          </a:solidFill>
        </a:fill>
      </a:tcStyle>
    </a:lastRow>
    <a:seCell>
      <a:tcTxStyle/>
    </a:seCell>
    <a:swCell>
      <a:tcTxStyle/>
    </a:swCell>
    <a:firstRow>
      <a:tcTxStyle b="on" i="off">
        <a:font>
          <a:latin typeface="Roboto"/>
          <a:ea typeface="Roboto"/>
          <a:cs typeface="Roboto"/>
        </a:font>
        <a:schemeClr val="lt1"/>
      </a:tcTxStyle>
      <a:tcStyle>
        <a:tcBdr>
          <a:bottom>
            <a:ln cap="flat" cmpd="sng" w="38100">
              <a:solidFill>
                <a:schemeClr val="lt1"/>
              </a:solidFill>
              <a:prstDash val="solid"/>
              <a:round/>
              <a:headEnd len="sm" w="sm" type="none"/>
              <a:tailEnd len="sm" w="sm" type="none"/>
            </a:ln>
          </a:bottom>
        </a:tcBdr>
        <a:fill>
          <a:solidFill>
            <a:schemeClr val="accent2"/>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7296"/>
        <p:guide pos="346" orient="horz"/>
        <p:guide pos="3974" orient="horz"/>
        <p:guide pos="370"/>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font" Target="fonts/MontserratSemiBold-bold.fntdata"/><Relationship Id="rId21" Type="http://schemas.openxmlformats.org/officeDocument/2006/relationships/font" Target="fonts/MontserratSemiBold-regular.fntdata"/><Relationship Id="rId24" Type="http://schemas.openxmlformats.org/officeDocument/2006/relationships/font" Target="fonts/MontserratSemiBold-boldItalic.fntdata"/><Relationship Id="rId23" Type="http://schemas.openxmlformats.org/officeDocument/2006/relationships/font" Target="fonts/MontserratSemi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Montserra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11" Type="http://schemas.openxmlformats.org/officeDocument/2006/relationships/slide" Target="slides/slide5.xml"/><Relationship Id="rId33" Type="http://schemas.openxmlformats.org/officeDocument/2006/relationships/font" Target="fonts/MontserratLight-regular.fntdata"/><Relationship Id="rId10" Type="http://schemas.openxmlformats.org/officeDocument/2006/relationships/slide" Target="slides/slide4.xml"/><Relationship Id="rId32" Type="http://schemas.openxmlformats.org/officeDocument/2006/relationships/font" Target="fonts/Montserrat-boldItalic.fntdata"/><Relationship Id="rId13" Type="http://schemas.openxmlformats.org/officeDocument/2006/relationships/slide" Target="slides/slide7.xml"/><Relationship Id="rId35" Type="http://schemas.openxmlformats.org/officeDocument/2006/relationships/font" Target="fonts/MontserratLight-italic.fntdata"/><Relationship Id="rId12" Type="http://schemas.openxmlformats.org/officeDocument/2006/relationships/slide" Target="slides/slide6.xml"/><Relationship Id="rId34" Type="http://schemas.openxmlformats.org/officeDocument/2006/relationships/font" Target="fonts/MontserratLight-bold.fntdata"/><Relationship Id="rId15" Type="http://schemas.openxmlformats.org/officeDocument/2006/relationships/slide" Target="slides/slide9.xml"/><Relationship Id="rId37" Type="http://schemas.openxmlformats.org/officeDocument/2006/relationships/font" Target="fonts/MontserratExtraBold-bold.fntdata"/><Relationship Id="rId14" Type="http://schemas.openxmlformats.org/officeDocument/2006/relationships/slide" Target="slides/slide8.xml"/><Relationship Id="rId36" Type="http://schemas.openxmlformats.org/officeDocument/2006/relationships/font" Target="fonts/MontserratLight-boldItalic.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MontserratExtraBold-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06" name="Google Shape;10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3" name="Google Shape;34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8" name="Google Shape;3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 name="Google Shape;23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b="0" i="0" sz="1200" u="none" cap="none" strike="noStrike">
                <a:solidFill>
                  <a:schemeClr val="accent1"/>
                </a:solidFill>
                <a:latin typeface="Roboto"/>
                <a:ea typeface="Roboto"/>
                <a:cs typeface="Roboto"/>
                <a:sym typeface="Roboto"/>
              </a:defRPr>
            </a:lvl1pPr>
            <a:lvl2pPr indent="0" lvl="1" marL="0" marR="0" algn="r">
              <a:spcBef>
                <a:spcPts val="0"/>
              </a:spcBef>
              <a:buNone/>
              <a:defRPr b="0" i="0" sz="1200" u="none" cap="none" strike="noStrike">
                <a:solidFill>
                  <a:schemeClr val="accent1"/>
                </a:solidFill>
                <a:latin typeface="Roboto"/>
                <a:ea typeface="Roboto"/>
                <a:cs typeface="Roboto"/>
                <a:sym typeface="Roboto"/>
              </a:defRPr>
            </a:lvl2pPr>
            <a:lvl3pPr indent="0" lvl="2" marL="0" marR="0" algn="r">
              <a:spcBef>
                <a:spcPts val="0"/>
              </a:spcBef>
              <a:buNone/>
              <a:defRPr b="0" i="0" sz="1200" u="none" cap="none" strike="noStrike">
                <a:solidFill>
                  <a:schemeClr val="accent1"/>
                </a:solidFill>
                <a:latin typeface="Roboto"/>
                <a:ea typeface="Roboto"/>
                <a:cs typeface="Roboto"/>
                <a:sym typeface="Roboto"/>
              </a:defRPr>
            </a:lvl3pPr>
            <a:lvl4pPr indent="0" lvl="3" marL="0" marR="0" algn="r">
              <a:spcBef>
                <a:spcPts val="0"/>
              </a:spcBef>
              <a:buNone/>
              <a:defRPr b="0" i="0" sz="1200" u="none" cap="none" strike="noStrike">
                <a:solidFill>
                  <a:schemeClr val="accent1"/>
                </a:solidFill>
                <a:latin typeface="Roboto"/>
                <a:ea typeface="Roboto"/>
                <a:cs typeface="Roboto"/>
                <a:sym typeface="Roboto"/>
              </a:defRPr>
            </a:lvl4pPr>
            <a:lvl5pPr indent="0" lvl="4" marL="0" marR="0" algn="r">
              <a:spcBef>
                <a:spcPts val="0"/>
              </a:spcBef>
              <a:buNone/>
              <a:defRPr b="0" i="0" sz="1200" u="none" cap="none" strike="noStrike">
                <a:solidFill>
                  <a:schemeClr val="accent1"/>
                </a:solidFill>
                <a:latin typeface="Roboto"/>
                <a:ea typeface="Roboto"/>
                <a:cs typeface="Roboto"/>
                <a:sym typeface="Roboto"/>
              </a:defRPr>
            </a:lvl5pPr>
            <a:lvl6pPr indent="0" lvl="5" marL="0" marR="0" algn="r">
              <a:spcBef>
                <a:spcPts val="0"/>
              </a:spcBef>
              <a:buNone/>
              <a:defRPr b="0" i="0" sz="1200" u="none" cap="none" strike="noStrike">
                <a:solidFill>
                  <a:schemeClr val="accent1"/>
                </a:solidFill>
                <a:latin typeface="Roboto"/>
                <a:ea typeface="Roboto"/>
                <a:cs typeface="Roboto"/>
                <a:sym typeface="Roboto"/>
              </a:defRPr>
            </a:lvl6pPr>
            <a:lvl7pPr indent="0" lvl="6" marL="0" marR="0" algn="r">
              <a:spcBef>
                <a:spcPts val="0"/>
              </a:spcBef>
              <a:buNone/>
              <a:defRPr b="0" i="0" sz="1200" u="none" cap="none" strike="noStrike">
                <a:solidFill>
                  <a:schemeClr val="accent1"/>
                </a:solidFill>
                <a:latin typeface="Roboto"/>
                <a:ea typeface="Roboto"/>
                <a:cs typeface="Roboto"/>
                <a:sym typeface="Roboto"/>
              </a:defRPr>
            </a:lvl7pPr>
            <a:lvl8pPr indent="0" lvl="7" marL="0" marR="0" algn="r">
              <a:spcBef>
                <a:spcPts val="0"/>
              </a:spcBef>
              <a:buNone/>
              <a:defRPr b="0" i="0" sz="1200" u="none" cap="none" strike="noStrike">
                <a:solidFill>
                  <a:schemeClr val="accent1"/>
                </a:solidFill>
                <a:latin typeface="Roboto"/>
                <a:ea typeface="Roboto"/>
                <a:cs typeface="Roboto"/>
                <a:sym typeface="Roboto"/>
              </a:defRPr>
            </a:lvl8pPr>
            <a:lvl9pPr indent="0" lvl="8" marL="0" marR="0" algn="r">
              <a:spcBef>
                <a:spcPts val="0"/>
              </a:spcBef>
              <a:buNone/>
              <a:defRPr b="0" i="0" sz="12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Title Slide">
  <p:cSld name="24_Title Slide">
    <p:spTree>
      <p:nvGrpSpPr>
        <p:cNvPr id="38" name="Shape 38"/>
        <p:cNvGrpSpPr/>
        <p:nvPr/>
      </p:nvGrpSpPr>
      <p:grpSpPr>
        <a:xfrm>
          <a:off x="0" y="0"/>
          <a:ext cx="0" cy="0"/>
          <a:chOff x="0" y="0"/>
          <a:chExt cx="0" cy="0"/>
        </a:xfrm>
      </p:grpSpPr>
      <p:sp>
        <p:nvSpPr>
          <p:cNvPr id="39" name="Google Shape;39;p11"/>
          <p:cNvSpPr/>
          <p:nvPr>
            <p:ph idx="2" type="pic"/>
          </p:nvPr>
        </p:nvSpPr>
        <p:spPr>
          <a:xfrm>
            <a:off x="564107" y="1787235"/>
            <a:ext cx="11063786" cy="4552149"/>
          </a:xfrm>
          <a:prstGeom prst="roundRect">
            <a:avLst>
              <a:gd fmla="val 16667" name="adj"/>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40" name="Google Shape;40;p11"/>
          <p:cNvSpPr txBox="1"/>
          <p:nvPr>
            <p:ph idx="1" type="body"/>
          </p:nvPr>
        </p:nvSpPr>
        <p:spPr>
          <a:xfrm>
            <a:off x="4406106" y="4135438"/>
            <a:ext cx="3379788" cy="604837"/>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2"/>
              </a:buClr>
              <a:buSzPts val="3200"/>
              <a:buNone/>
              <a:defRPr b="1" sz="3200">
                <a:solidFill>
                  <a:schemeClr val="lt2"/>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Title Slide">
  <p:cSld name="21_Title Slide">
    <p:spTree>
      <p:nvGrpSpPr>
        <p:cNvPr id="41" name="Shape 41"/>
        <p:cNvGrpSpPr/>
        <p:nvPr/>
      </p:nvGrpSpPr>
      <p:grpSpPr>
        <a:xfrm>
          <a:off x="0" y="0"/>
          <a:ext cx="0" cy="0"/>
          <a:chOff x="0" y="0"/>
          <a:chExt cx="0" cy="0"/>
        </a:xfrm>
      </p:grpSpPr>
      <p:sp>
        <p:nvSpPr>
          <p:cNvPr id="42" name="Google Shape;42;p12"/>
          <p:cNvSpPr/>
          <p:nvPr>
            <p:ph idx="2" type="pic"/>
          </p:nvPr>
        </p:nvSpPr>
        <p:spPr>
          <a:xfrm>
            <a:off x="0" y="3226527"/>
            <a:ext cx="12192000" cy="3631475"/>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43" name="Google Shape;43;p12"/>
          <p:cNvSpPr txBox="1"/>
          <p:nvPr>
            <p:ph idx="1" type="body"/>
          </p:nvPr>
        </p:nvSpPr>
        <p:spPr>
          <a:xfrm>
            <a:off x="3948906" y="536903"/>
            <a:ext cx="4294187" cy="6572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Title Slide">
  <p:cSld name="19_Title Slide">
    <p:spTree>
      <p:nvGrpSpPr>
        <p:cNvPr id="44" name="Shape 44"/>
        <p:cNvGrpSpPr/>
        <p:nvPr/>
      </p:nvGrpSpPr>
      <p:grpSpPr>
        <a:xfrm>
          <a:off x="0" y="0"/>
          <a:ext cx="0" cy="0"/>
          <a:chOff x="0" y="0"/>
          <a:chExt cx="0" cy="0"/>
        </a:xfrm>
      </p:grpSpPr>
      <p:sp>
        <p:nvSpPr>
          <p:cNvPr id="45" name="Google Shape;45;p13"/>
          <p:cNvSpPr/>
          <p:nvPr>
            <p:ph idx="2" type="pic"/>
          </p:nvPr>
        </p:nvSpPr>
        <p:spPr>
          <a:xfrm>
            <a:off x="1037493" y="914400"/>
            <a:ext cx="1840524" cy="1840524"/>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46" name="Google Shape;46;p13"/>
          <p:cNvSpPr/>
          <p:nvPr>
            <p:ph idx="3" type="pic"/>
          </p:nvPr>
        </p:nvSpPr>
        <p:spPr>
          <a:xfrm>
            <a:off x="8233532" y="246999"/>
            <a:ext cx="3958468" cy="4031792"/>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47" name="Google Shape;47;p13"/>
          <p:cNvSpPr/>
          <p:nvPr>
            <p:ph idx="4" type="pic"/>
          </p:nvPr>
        </p:nvSpPr>
        <p:spPr>
          <a:xfrm>
            <a:off x="1037493" y="4518809"/>
            <a:ext cx="1765342" cy="1512019"/>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Title Slide">
  <p:cSld name="17_Title Slide">
    <p:spTree>
      <p:nvGrpSpPr>
        <p:cNvPr id="48" name="Shape 48"/>
        <p:cNvGrpSpPr/>
        <p:nvPr/>
      </p:nvGrpSpPr>
      <p:grpSpPr>
        <a:xfrm>
          <a:off x="0" y="0"/>
          <a:ext cx="0" cy="0"/>
          <a:chOff x="0" y="0"/>
          <a:chExt cx="0" cy="0"/>
        </a:xfrm>
      </p:grpSpPr>
      <p:sp>
        <p:nvSpPr>
          <p:cNvPr id="49" name="Google Shape;49;p14"/>
          <p:cNvSpPr/>
          <p:nvPr>
            <p:ph idx="2" type="pic"/>
          </p:nvPr>
        </p:nvSpPr>
        <p:spPr>
          <a:xfrm>
            <a:off x="5210629" y="0"/>
            <a:ext cx="6981371" cy="6858000"/>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0" name="Google Shape;50;p14"/>
          <p:cNvSpPr txBox="1"/>
          <p:nvPr>
            <p:ph idx="1" type="body"/>
          </p:nvPr>
        </p:nvSpPr>
        <p:spPr>
          <a:xfrm>
            <a:off x="884238" y="431800"/>
            <a:ext cx="4294187" cy="6572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Title Slide">
  <p:cSld name="20_Title Slide">
    <p:spTree>
      <p:nvGrpSpPr>
        <p:cNvPr id="51" name="Shape 51"/>
        <p:cNvGrpSpPr/>
        <p:nvPr/>
      </p:nvGrpSpPr>
      <p:grpSpPr>
        <a:xfrm>
          <a:off x="0" y="0"/>
          <a:ext cx="0" cy="0"/>
          <a:chOff x="0" y="0"/>
          <a:chExt cx="0" cy="0"/>
        </a:xfrm>
      </p:grpSpPr>
      <p:sp>
        <p:nvSpPr>
          <p:cNvPr id="52" name="Google Shape;52;p15"/>
          <p:cNvSpPr txBox="1"/>
          <p:nvPr>
            <p:ph idx="1" type="body"/>
          </p:nvPr>
        </p:nvSpPr>
        <p:spPr>
          <a:xfrm>
            <a:off x="884238" y="431800"/>
            <a:ext cx="4294187" cy="6572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5"/>
          <p:cNvSpPr/>
          <p:nvPr>
            <p:ph idx="2" type="pic"/>
          </p:nvPr>
        </p:nvSpPr>
        <p:spPr>
          <a:xfrm>
            <a:off x="5824396" y="0"/>
            <a:ext cx="6367604" cy="4754994"/>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Title Slide">
  <p:cSld name="18_Title Slide">
    <p:spTree>
      <p:nvGrpSpPr>
        <p:cNvPr id="54" name="Shape 54"/>
        <p:cNvGrpSpPr/>
        <p:nvPr/>
      </p:nvGrpSpPr>
      <p:grpSpPr>
        <a:xfrm>
          <a:off x="0" y="0"/>
          <a:ext cx="0" cy="0"/>
          <a:chOff x="0" y="0"/>
          <a:chExt cx="0" cy="0"/>
        </a:xfrm>
      </p:grpSpPr>
      <p:sp>
        <p:nvSpPr>
          <p:cNvPr id="55" name="Google Shape;55;p16"/>
          <p:cNvSpPr txBox="1"/>
          <p:nvPr>
            <p:ph idx="1" type="body"/>
          </p:nvPr>
        </p:nvSpPr>
        <p:spPr>
          <a:xfrm>
            <a:off x="884238" y="431800"/>
            <a:ext cx="4294187" cy="6572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16"/>
          <p:cNvSpPr/>
          <p:nvPr>
            <p:ph idx="2" type="pic"/>
          </p:nvPr>
        </p:nvSpPr>
        <p:spPr>
          <a:xfrm>
            <a:off x="1182757" y="1614628"/>
            <a:ext cx="1620078" cy="162007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7" name="Google Shape;57;p16"/>
          <p:cNvSpPr/>
          <p:nvPr>
            <p:ph idx="3" type="pic"/>
          </p:nvPr>
        </p:nvSpPr>
        <p:spPr>
          <a:xfrm>
            <a:off x="1182757" y="3946359"/>
            <a:ext cx="1620078" cy="162007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8" name="Google Shape;58;p16"/>
          <p:cNvSpPr/>
          <p:nvPr>
            <p:ph idx="4" type="pic"/>
          </p:nvPr>
        </p:nvSpPr>
        <p:spPr>
          <a:xfrm>
            <a:off x="6684835" y="1614628"/>
            <a:ext cx="1620078" cy="162007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59" name="Google Shape;59;p16"/>
          <p:cNvSpPr/>
          <p:nvPr>
            <p:ph idx="5" type="pic"/>
          </p:nvPr>
        </p:nvSpPr>
        <p:spPr>
          <a:xfrm>
            <a:off x="6684835" y="3946359"/>
            <a:ext cx="1620078" cy="1620078"/>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Title Slide">
  <p:cSld name="14_Title Slide">
    <p:spTree>
      <p:nvGrpSpPr>
        <p:cNvPr id="60" name="Shape 60"/>
        <p:cNvGrpSpPr/>
        <p:nvPr/>
      </p:nvGrpSpPr>
      <p:grpSpPr>
        <a:xfrm>
          <a:off x="0" y="0"/>
          <a:ext cx="0" cy="0"/>
          <a:chOff x="0" y="0"/>
          <a:chExt cx="0" cy="0"/>
        </a:xfrm>
      </p:grpSpPr>
      <p:sp>
        <p:nvSpPr>
          <p:cNvPr id="61" name="Google Shape;61;p17"/>
          <p:cNvSpPr txBox="1"/>
          <p:nvPr>
            <p:ph idx="1" type="body"/>
          </p:nvPr>
        </p:nvSpPr>
        <p:spPr>
          <a:xfrm>
            <a:off x="884238" y="431800"/>
            <a:ext cx="4294187" cy="6572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17"/>
          <p:cNvSpPr/>
          <p:nvPr>
            <p:ph idx="2" type="pic"/>
          </p:nvPr>
        </p:nvSpPr>
        <p:spPr>
          <a:xfrm>
            <a:off x="-704850" y="2424113"/>
            <a:ext cx="6213475" cy="3921125"/>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itle Slide">
  <p:cSld name="11_Title Slide">
    <p:spTree>
      <p:nvGrpSpPr>
        <p:cNvPr id="63" name="Shape 63"/>
        <p:cNvGrpSpPr/>
        <p:nvPr/>
      </p:nvGrpSpPr>
      <p:grpSpPr>
        <a:xfrm>
          <a:off x="0" y="0"/>
          <a:ext cx="0" cy="0"/>
          <a:chOff x="0" y="0"/>
          <a:chExt cx="0" cy="0"/>
        </a:xfrm>
      </p:grpSpPr>
      <p:sp>
        <p:nvSpPr>
          <p:cNvPr id="64" name="Google Shape;64;p18"/>
          <p:cNvSpPr/>
          <p:nvPr>
            <p:ph idx="2" type="pic"/>
          </p:nvPr>
        </p:nvSpPr>
        <p:spPr>
          <a:xfrm>
            <a:off x="1301750" y="1441450"/>
            <a:ext cx="4002088" cy="5416550"/>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65" name="Google Shape;65;p18"/>
          <p:cNvSpPr txBox="1"/>
          <p:nvPr>
            <p:ph idx="1" type="body"/>
          </p:nvPr>
        </p:nvSpPr>
        <p:spPr>
          <a:xfrm>
            <a:off x="6261100" y="2506663"/>
            <a:ext cx="4711700" cy="1119187"/>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lt2"/>
              </a:buClr>
              <a:buSzPts val="3200"/>
              <a:buNone/>
              <a:defRPr b="1" sz="3200">
                <a:solidFill>
                  <a:schemeClr val="lt2"/>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Title Slide">
  <p:cSld name="23_Title Slide">
    <p:spTree>
      <p:nvGrpSpPr>
        <p:cNvPr id="66" name="Shape 66"/>
        <p:cNvGrpSpPr/>
        <p:nvPr/>
      </p:nvGrpSpPr>
      <p:grpSpPr>
        <a:xfrm>
          <a:off x="0" y="0"/>
          <a:ext cx="0" cy="0"/>
          <a:chOff x="0" y="0"/>
          <a:chExt cx="0" cy="0"/>
        </a:xfrm>
      </p:grpSpPr>
      <p:sp>
        <p:nvSpPr>
          <p:cNvPr id="67" name="Google Shape;67;p19"/>
          <p:cNvSpPr txBox="1"/>
          <p:nvPr>
            <p:ph idx="1" type="body"/>
          </p:nvPr>
        </p:nvSpPr>
        <p:spPr>
          <a:xfrm>
            <a:off x="3948906" y="536903"/>
            <a:ext cx="4294187" cy="6572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9"/>
          <p:cNvSpPr/>
          <p:nvPr>
            <p:ph idx="2" type="pic"/>
          </p:nvPr>
        </p:nvSpPr>
        <p:spPr>
          <a:xfrm>
            <a:off x="0" y="3429001"/>
            <a:ext cx="5081666" cy="2507105"/>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Title Slide">
  <p:cSld name="16_Title Slide">
    <p:spTree>
      <p:nvGrpSpPr>
        <p:cNvPr id="69" name="Shape 69"/>
        <p:cNvGrpSpPr/>
        <p:nvPr/>
      </p:nvGrpSpPr>
      <p:grpSpPr>
        <a:xfrm>
          <a:off x="0" y="0"/>
          <a:ext cx="0" cy="0"/>
          <a:chOff x="0" y="0"/>
          <a:chExt cx="0" cy="0"/>
        </a:xfrm>
      </p:grpSpPr>
      <p:sp>
        <p:nvSpPr>
          <p:cNvPr id="70" name="Google Shape;70;p20"/>
          <p:cNvSpPr txBox="1"/>
          <p:nvPr>
            <p:ph idx="1" type="body"/>
          </p:nvPr>
        </p:nvSpPr>
        <p:spPr>
          <a:xfrm>
            <a:off x="3948906" y="536903"/>
            <a:ext cx="4294187" cy="6572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p:nvPr>
            <p:ph idx="2" type="pic"/>
          </p:nvPr>
        </p:nvSpPr>
        <p:spPr>
          <a:xfrm>
            <a:off x="6131078" y="1375771"/>
            <a:ext cx="5343181" cy="4694098"/>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72" name="Google Shape;72;p20"/>
          <p:cNvSpPr/>
          <p:nvPr>
            <p:ph idx="3" type="pic"/>
          </p:nvPr>
        </p:nvSpPr>
        <p:spPr>
          <a:xfrm>
            <a:off x="3424410" y="1375772"/>
            <a:ext cx="2325090" cy="2185129"/>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73" name="Google Shape;73;p20"/>
          <p:cNvSpPr/>
          <p:nvPr>
            <p:ph idx="4" type="pic"/>
          </p:nvPr>
        </p:nvSpPr>
        <p:spPr>
          <a:xfrm>
            <a:off x="3424410" y="3884741"/>
            <a:ext cx="2325090" cy="2185129"/>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p:cSld name="5_Title Slide">
    <p:spTree>
      <p:nvGrpSpPr>
        <p:cNvPr id="19" name="Shape 19"/>
        <p:cNvGrpSpPr/>
        <p:nvPr/>
      </p:nvGrpSpPr>
      <p:grpSpPr>
        <a:xfrm>
          <a:off x="0" y="0"/>
          <a:ext cx="0" cy="0"/>
          <a:chOff x="0" y="0"/>
          <a:chExt cx="0" cy="0"/>
        </a:xfrm>
      </p:grpSpPr>
      <p:sp>
        <p:nvSpPr>
          <p:cNvPr id="20" name="Google Shape;20;p3"/>
          <p:cNvSpPr/>
          <p:nvPr>
            <p:ph idx="2" type="pic"/>
          </p:nvPr>
        </p:nvSpPr>
        <p:spPr>
          <a:xfrm>
            <a:off x="1501140" y="560070"/>
            <a:ext cx="9189720" cy="3086100"/>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21" name="Google Shape;21;p3"/>
          <p:cNvSpPr txBox="1"/>
          <p:nvPr>
            <p:ph idx="1" type="body"/>
          </p:nvPr>
        </p:nvSpPr>
        <p:spPr>
          <a:xfrm>
            <a:off x="3725863" y="3913188"/>
            <a:ext cx="4725987" cy="590550"/>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lt2"/>
              </a:buClr>
              <a:buSzPts val="3200"/>
              <a:buNone/>
              <a:defRPr b="1" sz="3200">
                <a:solidFill>
                  <a:schemeClr val="lt2"/>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itle Slide">
  <p:cSld name="10_Title Slide">
    <p:spTree>
      <p:nvGrpSpPr>
        <p:cNvPr id="74" name="Shape 74"/>
        <p:cNvGrpSpPr/>
        <p:nvPr/>
      </p:nvGrpSpPr>
      <p:grpSpPr>
        <a:xfrm>
          <a:off x="0" y="0"/>
          <a:ext cx="0" cy="0"/>
          <a:chOff x="0" y="0"/>
          <a:chExt cx="0" cy="0"/>
        </a:xfrm>
      </p:grpSpPr>
      <p:sp>
        <p:nvSpPr>
          <p:cNvPr id="75" name="Google Shape;75;p21"/>
          <p:cNvSpPr txBox="1"/>
          <p:nvPr>
            <p:ph idx="1" type="body"/>
          </p:nvPr>
        </p:nvSpPr>
        <p:spPr>
          <a:xfrm>
            <a:off x="3948906" y="536903"/>
            <a:ext cx="4294187" cy="6572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1"/>
          <p:cNvSpPr/>
          <p:nvPr>
            <p:ph idx="2" type="pic"/>
          </p:nvPr>
        </p:nvSpPr>
        <p:spPr>
          <a:xfrm>
            <a:off x="2195348" y="2134891"/>
            <a:ext cx="1347952" cy="1347952"/>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77" name="Google Shape;77;p21"/>
          <p:cNvSpPr/>
          <p:nvPr>
            <p:ph idx="3" type="pic"/>
          </p:nvPr>
        </p:nvSpPr>
        <p:spPr>
          <a:xfrm>
            <a:off x="8648700" y="4189019"/>
            <a:ext cx="1347952" cy="1347952"/>
          </a:xfrm>
          <a:prstGeom prst="ellipse">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Slide">
  <p:cSld name="8_Title Slide">
    <p:spTree>
      <p:nvGrpSpPr>
        <p:cNvPr id="78" name="Shape 78"/>
        <p:cNvGrpSpPr/>
        <p:nvPr/>
      </p:nvGrpSpPr>
      <p:grpSpPr>
        <a:xfrm>
          <a:off x="0" y="0"/>
          <a:ext cx="0" cy="0"/>
          <a:chOff x="0" y="0"/>
          <a:chExt cx="0" cy="0"/>
        </a:xfrm>
      </p:grpSpPr>
      <p:sp>
        <p:nvSpPr>
          <p:cNvPr id="79" name="Google Shape;79;p22"/>
          <p:cNvSpPr txBox="1"/>
          <p:nvPr>
            <p:ph idx="1" type="body"/>
          </p:nvPr>
        </p:nvSpPr>
        <p:spPr>
          <a:xfrm>
            <a:off x="776288" y="739775"/>
            <a:ext cx="3106737" cy="65087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solidFill>
                  <a:schemeClr val="dk1"/>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Slide">
  <p:cSld name="7_Title Slide">
    <p:spTree>
      <p:nvGrpSpPr>
        <p:cNvPr id="80" name="Shape 80"/>
        <p:cNvGrpSpPr/>
        <p:nvPr/>
      </p:nvGrpSpPr>
      <p:grpSpPr>
        <a:xfrm>
          <a:off x="0" y="0"/>
          <a:ext cx="0" cy="0"/>
          <a:chOff x="0" y="0"/>
          <a:chExt cx="0" cy="0"/>
        </a:xfrm>
      </p:grpSpPr>
      <p:sp>
        <p:nvSpPr>
          <p:cNvPr id="81" name="Google Shape;81;p23"/>
          <p:cNvSpPr txBox="1"/>
          <p:nvPr>
            <p:ph idx="1" type="body"/>
          </p:nvPr>
        </p:nvSpPr>
        <p:spPr>
          <a:xfrm>
            <a:off x="884238" y="431800"/>
            <a:ext cx="4294187" cy="6572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3"/>
          <p:cNvSpPr/>
          <p:nvPr>
            <p:ph idx="2" type="pic"/>
          </p:nvPr>
        </p:nvSpPr>
        <p:spPr>
          <a:xfrm>
            <a:off x="4317402" y="1086383"/>
            <a:ext cx="3557196" cy="4685234"/>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83" name="Google Shape;83;p23"/>
          <p:cNvSpPr/>
          <p:nvPr>
            <p:ph idx="3" type="pic"/>
          </p:nvPr>
        </p:nvSpPr>
        <p:spPr>
          <a:xfrm>
            <a:off x="850418" y="1326292"/>
            <a:ext cx="2091848" cy="2565832"/>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84" name="Google Shape;84;p23"/>
          <p:cNvSpPr/>
          <p:nvPr>
            <p:ph idx="4" type="pic"/>
          </p:nvPr>
        </p:nvSpPr>
        <p:spPr>
          <a:xfrm>
            <a:off x="9249736" y="3205786"/>
            <a:ext cx="2091848" cy="2565832"/>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85" name="Shape 85"/>
        <p:cNvGrpSpPr/>
        <p:nvPr/>
      </p:nvGrpSpPr>
      <p:grpSpPr>
        <a:xfrm>
          <a:off x="0" y="0"/>
          <a:ext cx="0" cy="0"/>
          <a:chOff x="0" y="0"/>
          <a:chExt cx="0" cy="0"/>
        </a:xfrm>
      </p:grpSpPr>
      <p:sp>
        <p:nvSpPr>
          <p:cNvPr id="86" name="Google Shape;86;p24"/>
          <p:cNvSpPr txBox="1"/>
          <p:nvPr>
            <p:ph idx="1" type="body"/>
          </p:nvPr>
        </p:nvSpPr>
        <p:spPr>
          <a:xfrm>
            <a:off x="884238" y="431800"/>
            <a:ext cx="4294187" cy="6572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7" name="Google Shape;87;p24"/>
          <p:cNvSpPr/>
          <p:nvPr>
            <p:ph idx="2" type="pic"/>
          </p:nvPr>
        </p:nvSpPr>
        <p:spPr>
          <a:xfrm>
            <a:off x="0" y="2752381"/>
            <a:ext cx="7924412" cy="3250634"/>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Slide">
  <p:cSld name="6_Title Slide">
    <p:spTree>
      <p:nvGrpSpPr>
        <p:cNvPr id="88" name="Shape 88"/>
        <p:cNvGrpSpPr/>
        <p:nvPr/>
      </p:nvGrpSpPr>
      <p:grpSpPr>
        <a:xfrm>
          <a:off x="0" y="0"/>
          <a:ext cx="0" cy="0"/>
          <a:chOff x="0" y="0"/>
          <a:chExt cx="0" cy="0"/>
        </a:xfrm>
      </p:grpSpPr>
      <p:sp>
        <p:nvSpPr>
          <p:cNvPr id="89" name="Google Shape;89;p25"/>
          <p:cNvSpPr/>
          <p:nvPr>
            <p:ph idx="2" type="pic"/>
          </p:nvPr>
        </p:nvSpPr>
        <p:spPr>
          <a:xfrm>
            <a:off x="1049216" y="1646133"/>
            <a:ext cx="2066192" cy="3085747"/>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0" name="Google Shape;90;p25"/>
          <p:cNvSpPr/>
          <p:nvPr>
            <p:ph idx="3" type="pic"/>
          </p:nvPr>
        </p:nvSpPr>
        <p:spPr>
          <a:xfrm>
            <a:off x="3725008" y="1646133"/>
            <a:ext cx="2066192" cy="3085747"/>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1" name="Google Shape;91;p25"/>
          <p:cNvSpPr/>
          <p:nvPr>
            <p:ph idx="4" type="pic"/>
          </p:nvPr>
        </p:nvSpPr>
        <p:spPr>
          <a:xfrm>
            <a:off x="6400800" y="1646133"/>
            <a:ext cx="2066192" cy="3085747"/>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2" name="Google Shape;92;p25"/>
          <p:cNvSpPr/>
          <p:nvPr>
            <p:ph idx="5" type="pic"/>
          </p:nvPr>
        </p:nvSpPr>
        <p:spPr>
          <a:xfrm>
            <a:off x="9076592" y="1646133"/>
            <a:ext cx="2066192" cy="3085747"/>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3" name="Google Shape;93;p25"/>
          <p:cNvSpPr txBox="1"/>
          <p:nvPr>
            <p:ph idx="1" type="body"/>
          </p:nvPr>
        </p:nvSpPr>
        <p:spPr>
          <a:xfrm>
            <a:off x="884238" y="431800"/>
            <a:ext cx="4294187" cy="6572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94" name="Shape 94"/>
        <p:cNvGrpSpPr/>
        <p:nvPr/>
      </p:nvGrpSpPr>
      <p:grpSpPr>
        <a:xfrm>
          <a:off x="0" y="0"/>
          <a:ext cx="0" cy="0"/>
          <a:chOff x="0" y="0"/>
          <a:chExt cx="0" cy="0"/>
        </a:xfrm>
      </p:grpSpPr>
      <p:sp>
        <p:nvSpPr>
          <p:cNvPr id="95" name="Google Shape;95;p26"/>
          <p:cNvSpPr/>
          <p:nvPr>
            <p:ph idx="2" type="pic"/>
          </p:nvPr>
        </p:nvSpPr>
        <p:spPr>
          <a:xfrm>
            <a:off x="1223010" y="549274"/>
            <a:ext cx="2798064" cy="4392549"/>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6" name="Google Shape;96;p26"/>
          <p:cNvSpPr/>
          <p:nvPr>
            <p:ph idx="3" type="pic"/>
          </p:nvPr>
        </p:nvSpPr>
        <p:spPr>
          <a:xfrm>
            <a:off x="4400835" y="549273"/>
            <a:ext cx="2171416" cy="3054670"/>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97" name="Google Shape;97;p26"/>
          <p:cNvSpPr txBox="1"/>
          <p:nvPr>
            <p:ph idx="1" type="body"/>
          </p:nvPr>
        </p:nvSpPr>
        <p:spPr>
          <a:xfrm>
            <a:off x="7315200" y="854075"/>
            <a:ext cx="4065588" cy="113347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98" name="Shape 98"/>
        <p:cNvGrpSpPr/>
        <p:nvPr/>
      </p:nvGrpSpPr>
      <p:grpSpPr>
        <a:xfrm>
          <a:off x="0" y="0"/>
          <a:ext cx="0" cy="0"/>
          <a:chOff x="0" y="0"/>
          <a:chExt cx="0" cy="0"/>
        </a:xfrm>
      </p:grpSpPr>
      <p:sp>
        <p:nvSpPr>
          <p:cNvPr id="99" name="Google Shape;99;p27"/>
          <p:cNvSpPr/>
          <p:nvPr>
            <p:ph idx="2" type="pic"/>
          </p:nvPr>
        </p:nvSpPr>
        <p:spPr>
          <a:xfrm>
            <a:off x="280737" y="300789"/>
            <a:ext cx="11630526" cy="6256424"/>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100" name="Shape 100"/>
        <p:cNvGrpSpPr/>
        <p:nvPr/>
      </p:nvGrpSpPr>
      <p:grpSpPr>
        <a:xfrm>
          <a:off x="0" y="0"/>
          <a:ext cx="0" cy="0"/>
          <a:chOff x="0" y="0"/>
          <a:chExt cx="0" cy="0"/>
        </a:xfrm>
      </p:grpSpPr>
      <p:sp>
        <p:nvSpPr>
          <p:cNvPr id="101" name="Google Shape;101;p28"/>
          <p:cNvSpPr/>
          <p:nvPr>
            <p:ph idx="2" type="pic"/>
          </p:nvPr>
        </p:nvSpPr>
        <p:spPr>
          <a:xfrm>
            <a:off x="0" y="0"/>
            <a:ext cx="12191999" cy="6858000"/>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02" name="Google Shape;102;p28"/>
          <p:cNvSpPr/>
          <p:nvPr>
            <p:ph idx="3" type="pic"/>
          </p:nvPr>
        </p:nvSpPr>
        <p:spPr>
          <a:xfrm>
            <a:off x="6886655" y="1098521"/>
            <a:ext cx="4018651" cy="2085817"/>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03" name="Google Shape;103;p28"/>
          <p:cNvSpPr txBox="1"/>
          <p:nvPr>
            <p:ph idx="1" type="body"/>
          </p:nvPr>
        </p:nvSpPr>
        <p:spPr>
          <a:xfrm>
            <a:off x="2859088" y="1019175"/>
            <a:ext cx="4027487" cy="620713"/>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2"/>
              </a:buClr>
              <a:buSzPts val="3200"/>
              <a:buNone/>
              <a:defRPr b="1" sz="3200">
                <a:solidFill>
                  <a:schemeClr val="dk2"/>
                </a:solidFill>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Slide">
  <p:cSld name="9_Title Slide">
    <p:spTree>
      <p:nvGrpSpPr>
        <p:cNvPr id="22" name="Shape 22"/>
        <p:cNvGrpSpPr/>
        <p:nvPr/>
      </p:nvGrpSpPr>
      <p:grpSpPr>
        <a:xfrm>
          <a:off x="0" y="0"/>
          <a:ext cx="0" cy="0"/>
          <a:chOff x="0" y="0"/>
          <a:chExt cx="0" cy="0"/>
        </a:xfrm>
      </p:grpSpPr>
      <p:sp>
        <p:nvSpPr>
          <p:cNvPr id="23" name="Google Shape;23;p4"/>
          <p:cNvSpPr txBox="1"/>
          <p:nvPr>
            <p:ph idx="1" type="body"/>
          </p:nvPr>
        </p:nvSpPr>
        <p:spPr>
          <a:xfrm>
            <a:off x="3948906" y="536903"/>
            <a:ext cx="4294187" cy="657225"/>
          </a:xfrm>
          <a:prstGeom prst="rect">
            <a:avLst/>
          </a:prstGeom>
          <a:noFill/>
          <a:ln>
            <a:noFill/>
          </a:ln>
        </p:spPr>
        <p:txBody>
          <a:bodyPr anchorCtr="0" anchor="ctr" bIns="45700" lIns="91425" spcFirstLastPara="1" rIns="91425" wrap="square" tIns="45700">
            <a:normAutofit/>
          </a:bodyPr>
          <a:lstStyle>
            <a:lvl1pPr indent="-228600" lvl="0" marL="457200" algn="ctr">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itle Slide">
  <p:cSld name="12_Title Slide">
    <p:spTree>
      <p:nvGrpSpPr>
        <p:cNvPr id="24" name="Shape 24"/>
        <p:cNvGrpSpPr/>
        <p:nvPr/>
      </p:nvGrpSpPr>
      <p:grpSpPr>
        <a:xfrm>
          <a:off x="0" y="0"/>
          <a:ext cx="0" cy="0"/>
          <a:chOff x="0" y="0"/>
          <a:chExt cx="0" cy="0"/>
        </a:xfrm>
      </p:grpSpPr>
      <p:sp>
        <p:nvSpPr>
          <p:cNvPr id="25" name="Google Shape;25;p5"/>
          <p:cNvSpPr txBox="1"/>
          <p:nvPr>
            <p:ph idx="1" type="body"/>
          </p:nvPr>
        </p:nvSpPr>
        <p:spPr>
          <a:xfrm>
            <a:off x="884238" y="431800"/>
            <a:ext cx="4294187" cy="6572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Title Slide">
  <p:cSld name="15_Title Slide">
    <p:spTree>
      <p:nvGrpSpPr>
        <p:cNvPr id="26" name="Shape 26"/>
        <p:cNvGrpSpPr/>
        <p:nvPr/>
      </p:nvGrpSpPr>
      <p:grpSpPr>
        <a:xfrm>
          <a:off x="0" y="0"/>
          <a:ext cx="0" cy="0"/>
          <a:chOff x="0" y="0"/>
          <a:chExt cx="0" cy="0"/>
        </a:xfrm>
      </p:grpSpPr>
      <p:sp>
        <p:nvSpPr>
          <p:cNvPr id="27" name="Google Shape;27;p6"/>
          <p:cNvSpPr/>
          <p:nvPr>
            <p:ph idx="2" type="pic"/>
          </p:nvPr>
        </p:nvSpPr>
        <p:spPr>
          <a:xfrm>
            <a:off x="0" y="0"/>
            <a:ext cx="12192000" cy="4026878"/>
          </a:xfrm>
          <a:prstGeom prst="rect">
            <a:avLst/>
          </a:prstGeom>
          <a:blipFill rotWithShape="1">
            <a:blip r:embed="rId2">
              <a:alphaModFix/>
            </a:blip>
            <a:tile algn="tl" flip="none" tx="0" sx="100000" ty="0" sy="100000"/>
          </a:blipFill>
          <a:ln>
            <a:noFill/>
          </a:ln>
        </p:spPr>
        <p:txBody>
          <a:bodyPr anchorCtr="0" anchor="t" bIns="91425" lIns="91425" spcFirstLastPara="1" rIns="91425" wrap="square" tIns="91425">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 type="body"/>
          </p:nvPr>
        </p:nvSpPr>
        <p:spPr>
          <a:xfrm>
            <a:off x="804863" y="4703763"/>
            <a:ext cx="3017837" cy="109061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Title Slide">
  <p:cSld name="22_Title Slide">
    <p:spTree>
      <p:nvGrpSpPr>
        <p:cNvPr id="29" name="Shape 29"/>
        <p:cNvGrpSpPr/>
        <p:nvPr/>
      </p:nvGrpSpPr>
      <p:grpSpPr>
        <a:xfrm>
          <a:off x="0" y="0"/>
          <a:ext cx="0" cy="0"/>
          <a:chOff x="0" y="0"/>
          <a:chExt cx="0" cy="0"/>
        </a:xfrm>
      </p:grpSpPr>
      <p:sp>
        <p:nvSpPr>
          <p:cNvPr id="30" name="Google Shape;30;p7"/>
          <p:cNvSpPr txBox="1"/>
          <p:nvPr>
            <p:ph idx="1" type="body"/>
          </p:nvPr>
        </p:nvSpPr>
        <p:spPr>
          <a:xfrm>
            <a:off x="884238" y="431800"/>
            <a:ext cx="4294187" cy="6572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7"/>
          <p:cNvSpPr/>
          <p:nvPr>
            <p:ph idx="2" type="pic"/>
          </p:nvPr>
        </p:nvSpPr>
        <p:spPr>
          <a:xfrm>
            <a:off x="5329566" y="0"/>
            <a:ext cx="6862435" cy="2020710"/>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2" name="Shape 32"/>
        <p:cNvGrpSpPr/>
        <p:nvPr/>
      </p:nvGrpSpPr>
      <p:grpSpPr>
        <a:xfrm>
          <a:off x="0" y="0"/>
          <a:ext cx="0" cy="0"/>
          <a:chOff x="0" y="0"/>
          <a:chExt cx="0" cy="0"/>
        </a:xfrm>
      </p:grpSpPr>
      <p:sp>
        <p:nvSpPr>
          <p:cNvPr id="33" name="Google Shape;33;p8"/>
          <p:cNvSpPr/>
          <p:nvPr>
            <p:ph idx="2" type="pic"/>
          </p:nvPr>
        </p:nvSpPr>
        <p:spPr>
          <a:xfrm>
            <a:off x="0" y="0"/>
            <a:ext cx="12191999" cy="6858000"/>
          </a:xfrm>
          <a:prstGeom prst="rect">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Title Slide">
  <p:cSld name="13_Title Slide">
    <p:spTree>
      <p:nvGrpSpPr>
        <p:cNvPr id="34" name="Shape 34"/>
        <p:cNvGrpSpPr/>
        <p:nvPr/>
      </p:nvGrpSpPr>
      <p:grpSpPr>
        <a:xfrm>
          <a:off x="0" y="0"/>
          <a:ext cx="0" cy="0"/>
          <a:chOff x="0" y="0"/>
          <a:chExt cx="0" cy="0"/>
        </a:xfrm>
      </p:grpSpPr>
      <p:sp>
        <p:nvSpPr>
          <p:cNvPr id="35" name="Google Shape;35;p9"/>
          <p:cNvSpPr txBox="1"/>
          <p:nvPr>
            <p:ph idx="1" type="body"/>
          </p:nvPr>
        </p:nvSpPr>
        <p:spPr>
          <a:xfrm>
            <a:off x="884238" y="431800"/>
            <a:ext cx="4294187" cy="657225"/>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0"/>
              </a:spcBef>
              <a:spcAft>
                <a:spcPts val="0"/>
              </a:spcAft>
              <a:buClr>
                <a:schemeClr val="dk1"/>
              </a:buClr>
              <a:buSzPts val="3200"/>
              <a:buNone/>
              <a:defRPr b="1" sz="3200">
                <a:latin typeface="Montserrat"/>
                <a:ea typeface="Montserrat"/>
                <a:cs typeface="Montserrat"/>
                <a:sym typeface="Montserrat"/>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9"/>
          <p:cNvSpPr/>
          <p:nvPr>
            <p:ph idx="2" type="pic"/>
          </p:nvPr>
        </p:nvSpPr>
        <p:spPr>
          <a:xfrm>
            <a:off x="8013700" y="1185950"/>
            <a:ext cx="2100263" cy="4494414"/>
          </a:xfrm>
          <a:prstGeom prst="roundRect">
            <a:avLst>
              <a:gd fmla="val 10598" name="adj"/>
            </a:avLst>
          </a:prstGeom>
          <a:blipFill rotWithShape="1">
            <a:blip r:embed="rId2">
              <a:alphaModFix/>
            </a:blip>
            <a:tile algn="tl" flip="none" tx="0" sx="100000" ty="0" sy="100000"/>
          </a:blip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chemeClr val="dk1"/>
              </a:buClr>
              <a:buSzPts val="800"/>
              <a:buFont typeface="Arial"/>
              <a:buChar char="•"/>
              <a:defRPr b="0" i="0" sz="800" u="none" cap="none" strike="noStrike">
                <a:solidFill>
                  <a:schemeClr val="dk1"/>
                </a:solidFill>
                <a:latin typeface="Roboto"/>
                <a:ea typeface="Roboto"/>
                <a:cs typeface="Roboto"/>
                <a:sym typeface="Roboto"/>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7" name="Shape 37"/>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Montserrat"/>
              <a:buNone/>
              <a:defRPr b="0" i="0" sz="4400" u="none" cap="none" strike="noStrike">
                <a:solidFill>
                  <a:schemeClr val="dk1"/>
                </a:solidFill>
                <a:latin typeface="Montserrat"/>
                <a:ea typeface="Montserrat"/>
                <a:cs typeface="Montserrat"/>
                <a:sym typeface="Montserrat"/>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Roboto"/>
                <a:ea typeface="Roboto"/>
                <a:cs typeface="Roboto"/>
                <a:sym typeface="Roboto"/>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Roboto"/>
                <a:ea typeface="Roboto"/>
                <a:cs typeface="Roboto"/>
                <a:sym typeface="Roboto"/>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Roboto"/>
                <a:ea typeface="Roboto"/>
                <a:cs typeface="Roboto"/>
                <a:sym typeface="Roboto"/>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Roboto"/>
                <a:ea typeface="Roboto"/>
                <a:cs typeface="Roboto"/>
                <a:sym typeface="Roboto"/>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Roboto"/>
                <a:ea typeface="Roboto"/>
                <a:cs typeface="Roboto"/>
                <a:sym typeface="Roboto"/>
              </a:defRPr>
            </a:lvl1pPr>
            <a:lvl2pPr lvl="1"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2pPr>
            <a:lvl3pPr lvl="2"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3pPr>
            <a:lvl4pPr lvl="3"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4pPr>
            <a:lvl5pPr lvl="4"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5pPr>
            <a:lvl6pPr lvl="5"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6pPr>
            <a:lvl7pPr lvl="6"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7pPr>
            <a:lvl8pPr lvl="7"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8pPr>
            <a:lvl9pPr lvl="8" marR="0" rtl="0" algn="l">
              <a:spcBef>
                <a:spcPts val="0"/>
              </a:spcBef>
              <a:spcAft>
                <a:spcPts val="0"/>
              </a:spcAft>
              <a:buSzPts val="1400"/>
              <a:buNone/>
              <a:defRPr b="0" i="0" sz="1800" u="none" cap="none" strike="noStrike">
                <a:solidFill>
                  <a:schemeClr val="dk1"/>
                </a:solidFill>
                <a:latin typeface="Roboto"/>
                <a:ea typeface="Roboto"/>
                <a:cs typeface="Roboto"/>
                <a:sym typeface="Roboto"/>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accent1"/>
                </a:solidFill>
                <a:latin typeface="Roboto"/>
                <a:ea typeface="Roboto"/>
                <a:cs typeface="Roboto"/>
                <a:sym typeface="Roboto"/>
              </a:defRPr>
            </a:lvl1pPr>
            <a:lvl2pPr indent="0" lvl="1" marL="0" marR="0" rtl="0" algn="r">
              <a:spcBef>
                <a:spcPts val="0"/>
              </a:spcBef>
              <a:buNone/>
              <a:defRPr b="0" i="0" sz="1200" u="none" cap="none" strike="noStrike">
                <a:solidFill>
                  <a:schemeClr val="accent1"/>
                </a:solidFill>
                <a:latin typeface="Roboto"/>
                <a:ea typeface="Roboto"/>
                <a:cs typeface="Roboto"/>
                <a:sym typeface="Roboto"/>
              </a:defRPr>
            </a:lvl2pPr>
            <a:lvl3pPr indent="0" lvl="2" marL="0" marR="0" rtl="0" algn="r">
              <a:spcBef>
                <a:spcPts val="0"/>
              </a:spcBef>
              <a:buNone/>
              <a:defRPr b="0" i="0" sz="1200" u="none" cap="none" strike="noStrike">
                <a:solidFill>
                  <a:schemeClr val="accent1"/>
                </a:solidFill>
                <a:latin typeface="Roboto"/>
                <a:ea typeface="Roboto"/>
                <a:cs typeface="Roboto"/>
                <a:sym typeface="Roboto"/>
              </a:defRPr>
            </a:lvl3pPr>
            <a:lvl4pPr indent="0" lvl="3" marL="0" marR="0" rtl="0" algn="r">
              <a:spcBef>
                <a:spcPts val="0"/>
              </a:spcBef>
              <a:buNone/>
              <a:defRPr b="0" i="0" sz="1200" u="none" cap="none" strike="noStrike">
                <a:solidFill>
                  <a:schemeClr val="accent1"/>
                </a:solidFill>
                <a:latin typeface="Roboto"/>
                <a:ea typeface="Roboto"/>
                <a:cs typeface="Roboto"/>
                <a:sym typeface="Roboto"/>
              </a:defRPr>
            </a:lvl4pPr>
            <a:lvl5pPr indent="0" lvl="4" marL="0" marR="0" rtl="0" algn="r">
              <a:spcBef>
                <a:spcPts val="0"/>
              </a:spcBef>
              <a:buNone/>
              <a:defRPr b="0" i="0" sz="1200" u="none" cap="none" strike="noStrike">
                <a:solidFill>
                  <a:schemeClr val="accent1"/>
                </a:solidFill>
                <a:latin typeface="Roboto"/>
                <a:ea typeface="Roboto"/>
                <a:cs typeface="Roboto"/>
                <a:sym typeface="Roboto"/>
              </a:defRPr>
            </a:lvl5pPr>
            <a:lvl6pPr indent="0" lvl="5" marL="0" marR="0" rtl="0" algn="r">
              <a:spcBef>
                <a:spcPts val="0"/>
              </a:spcBef>
              <a:buNone/>
              <a:defRPr b="0" i="0" sz="1200" u="none" cap="none" strike="noStrike">
                <a:solidFill>
                  <a:schemeClr val="accent1"/>
                </a:solidFill>
                <a:latin typeface="Roboto"/>
                <a:ea typeface="Roboto"/>
                <a:cs typeface="Roboto"/>
                <a:sym typeface="Roboto"/>
              </a:defRPr>
            </a:lvl6pPr>
            <a:lvl7pPr indent="0" lvl="6" marL="0" marR="0" rtl="0" algn="r">
              <a:spcBef>
                <a:spcPts val="0"/>
              </a:spcBef>
              <a:buNone/>
              <a:defRPr b="0" i="0" sz="1200" u="none" cap="none" strike="noStrike">
                <a:solidFill>
                  <a:schemeClr val="accent1"/>
                </a:solidFill>
                <a:latin typeface="Roboto"/>
                <a:ea typeface="Roboto"/>
                <a:cs typeface="Roboto"/>
                <a:sym typeface="Roboto"/>
              </a:defRPr>
            </a:lvl7pPr>
            <a:lvl8pPr indent="0" lvl="7" marL="0" marR="0" rtl="0" algn="r">
              <a:spcBef>
                <a:spcPts val="0"/>
              </a:spcBef>
              <a:buNone/>
              <a:defRPr b="0" i="0" sz="1200" u="none" cap="none" strike="noStrike">
                <a:solidFill>
                  <a:schemeClr val="accent1"/>
                </a:solidFill>
                <a:latin typeface="Roboto"/>
                <a:ea typeface="Roboto"/>
                <a:cs typeface="Roboto"/>
                <a:sym typeface="Roboto"/>
              </a:defRPr>
            </a:lvl8pPr>
            <a:lvl9pPr indent="0" lvl="8" marL="0" marR="0" rtl="0" algn="r">
              <a:spcBef>
                <a:spcPts val="0"/>
              </a:spcBef>
              <a:buNone/>
              <a:defRPr b="0" i="0" sz="1200" u="none" cap="none" strike="noStrike">
                <a:solidFill>
                  <a:schemeClr val="accen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6.jp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9.jpg"/><Relationship Id="rId4" Type="http://schemas.openxmlformats.org/officeDocument/2006/relationships/image" Target="../media/image1.jpg"/><Relationship Id="rId5" Type="http://schemas.openxmlformats.org/officeDocument/2006/relationships/image" Target="../media/image20.png"/><Relationship Id="rId6" Type="http://schemas.openxmlformats.org/officeDocument/2006/relationships/image" Target="../media/image14.png"/><Relationship Id="rId7"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5.png"/><Relationship Id="rId6"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9"/>
          <p:cNvPicPr preferRelativeResize="0"/>
          <p:nvPr/>
        </p:nvPicPr>
        <p:blipFill rotWithShape="1">
          <a:blip r:embed="rId3">
            <a:alphaModFix/>
          </a:blip>
          <a:srcRect b="0" l="0" r="0" t="0"/>
          <a:stretch/>
        </p:blipFill>
        <p:spPr>
          <a:xfrm>
            <a:off x="1159328" y="-1507673"/>
            <a:ext cx="9873343" cy="9873343"/>
          </a:xfrm>
          <a:prstGeom prst="rect">
            <a:avLst/>
          </a:prstGeom>
          <a:noFill/>
          <a:ln>
            <a:noFill/>
          </a:ln>
        </p:spPr>
      </p:pic>
      <p:pic>
        <p:nvPicPr>
          <p:cNvPr id="110" name="Google Shape;110;p29"/>
          <p:cNvPicPr preferRelativeResize="0"/>
          <p:nvPr/>
        </p:nvPicPr>
        <p:blipFill rotWithShape="1">
          <a:blip r:embed="rId4">
            <a:alphaModFix/>
          </a:blip>
          <a:srcRect b="0" l="0" r="0" t="0"/>
          <a:stretch/>
        </p:blipFill>
        <p:spPr>
          <a:xfrm>
            <a:off x="0" y="0"/>
            <a:ext cx="12192000" cy="6858000"/>
          </a:xfrm>
          <a:prstGeom prst="rect">
            <a:avLst/>
          </a:prstGeom>
          <a:noFill/>
          <a:ln>
            <a:noFill/>
          </a:ln>
        </p:spPr>
      </p:pic>
      <p:pic>
        <p:nvPicPr>
          <p:cNvPr id="111" name="Google Shape;111;p29"/>
          <p:cNvPicPr preferRelativeResize="0"/>
          <p:nvPr/>
        </p:nvPicPr>
        <p:blipFill rotWithShape="1">
          <a:blip r:embed="rId5">
            <a:alphaModFix/>
          </a:blip>
          <a:srcRect b="45306" l="29755" r="-423" t="43449"/>
          <a:stretch/>
        </p:blipFill>
        <p:spPr>
          <a:xfrm>
            <a:off x="6561056" y="3991135"/>
            <a:ext cx="2838022" cy="253929"/>
          </a:xfrm>
          <a:prstGeom prst="rect">
            <a:avLst/>
          </a:prstGeom>
          <a:noFill/>
          <a:ln>
            <a:noFill/>
          </a:ln>
        </p:spPr>
      </p:pic>
      <p:sp>
        <p:nvSpPr>
          <p:cNvPr id="112" name="Google Shape;112;p29"/>
          <p:cNvSpPr txBox="1"/>
          <p:nvPr/>
        </p:nvSpPr>
        <p:spPr>
          <a:xfrm>
            <a:off x="5210267" y="3977104"/>
            <a:ext cx="152714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chemeClr val="dk1"/>
                </a:solidFill>
                <a:latin typeface="Roboto"/>
                <a:ea typeface="Roboto"/>
                <a:cs typeface="Roboto"/>
                <a:sym typeface="Roboto"/>
              </a:rPr>
              <a:t>Presented by</a:t>
            </a:r>
            <a:endParaRPr sz="1600">
              <a:solidFill>
                <a:schemeClr val="dk1"/>
              </a:solidFill>
              <a:latin typeface="Roboto"/>
              <a:ea typeface="Roboto"/>
              <a:cs typeface="Roboto"/>
              <a:sym typeface="Roboto"/>
            </a:endParaRPr>
          </a:p>
        </p:txBody>
      </p:sp>
      <p:sp>
        <p:nvSpPr>
          <p:cNvPr id="113" name="Google Shape;113;p29"/>
          <p:cNvSpPr txBox="1"/>
          <p:nvPr/>
        </p:nvSpPr>
        <p:spPr>
          <a:xfrm>
            <a:off x="9527695" y="574029"/>
            <a:ext cx="1504976"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Arial"/>
                <a:ea typeface="Arial"/>
                <a:cs typeface="Arial"/>
                <a:sym typeface="Arial"/>
              </a:rPr>
              <a:t>June 11</a:t>
            </a:r>
            <a:r>
              <a:rPr baseline="30000" lang="en-US" sz="1600">
                <a:solidFill>
                  <a:schemeClr val="dk1"/>
                </a:solidFill>
                <a:latin typeface="Arial"/>
                <a:ea typeface="Arial"/>
                <a:cs typeface="Arial"/>
                <a:sym typeface="Arial"/>
              </a:rPr>
              <a:t>th</a:t>
            </a:r>
            <a:r>
              <a:rPr lang="en-US" sz="1600">
                <a:solidFill>
                  <a:schemeClr val="dk1"/>
                </a:solidFill>
                <a:latin typeface="Arial"/>
                <a:ea typeface="Arial"/>
                <a:cs typeface="Arial"/>
                <a:sym typeface="Arial"/>
              </a:rPr>
              <a:t> 2021</a:t>
            </a:r>
            <a:endParaRPr/>
          </a:p>
        </p:txBody>
      </p:sp>
      <p:sp>
        <p:nvSpPr>
          <p:cNvPr id="114" name="Google Shape;114;p29"/>
          <p:cNvSpPr/>
          <p:nvPr/>
        </p:nvSpPr>
        <p:spPr>
          <a:xfrm>
            <a:off x="9325232" y="3558746"/>
            <a:ext cx="774357" cy="57664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1000"/>
                                        <p:tgtEl>
                                          <p:spTgt spid="109"/>
                                        </p:tgtEl>
                                      </p:cBhvr>
                                    </p:animEffect>
                                  </p:childTnLst>
                                </p:cTn>
                              </p:par>
                              <p:par>
                                <p:cTn fill="hold" nodeType="withEffect" presetClass="entr" presetID="10" presetSubtype="0">
                                  <p:stCondLst>
                                    <p:cond delay="0"/>
                                  </p:stCondLst>
                                  <p:childTnLst>
                                    <p:set>
                                      <p:cBhvr>
                                        <p:cTn dur="1" fill="hold">
                                          <p:stCondLst>
                                            <p:cond delay="0"/>
                                          </p:stCondLst>
                                        </p:cTn>
                                        <p:tgtEl>
                                          <p:spTgt spid="110"/>
                                        </p:tgtEl>
                                        <p:attrNameLst>
                                          <p:attrName>style.visibility</p:attrName>
                                        </p:attrNameLst>
                                      </p:cBhvr>
                                      <p:to>
                                        <p:strVal val="visible"/>
                                      </p:to>
                                    </p:set>
                                    <p:animEffect filter="fade" transition="in">
                                      <p:cBhvr>
                                        <p:cTn dur="1000"/>
                                        <p:tgtEl>
                                          <p:spTgt spid="110"/>
                                        </p:tgtEl>
                                      </p:cBhvr>
                                    </p:animEffect>
                                  </p:childTnLst>
                                </p:cTn>
                              </p:par>
                              <p:par>
                                <p:cTn fill="hold" nodeType="withEffect" presetClass="entr" presetID="10" presetSubtype="0">
                                  <p:stCondLst>
                                    <p:cond delay="0"/>
                                  </p:stCondLst>
                                  <p:childTnLst>
                                    <p:set>
                                      <p:cBhvr>
                                        <p:cTn dur="1" fill="hold">
                                          <p:stCondLst>
                                            <p:cond delay="0"/>
                                          </p:stCondLst>
                                        </p:cTn>
                                        <p:tgtEl>
                                          <p:spTgt spid="111"/>
                                        </p:tgtEl>
                                        <p:attrNameLst>
                                          <p:attrName>style.visibility</p:attrName>
                                        </p:attrNameLst>
                                      </p:cBhvr>
                                      <p:to>
                                        <p:strVal val="visible"/>
                                      </p:to>
                                    </p:set>
                                    <p:animEffect filter="fade" transition="in">
                                      <p:cBhvr>
                                        <p:cTn dur="500"/>
                                        <p:tgtEl>
                                          <p:spTgt spid="111"/>
                                        </p:tgtEl>
                                      </p:cBhvr>
                                    </p:animEffect>
                                  </p:childTnLst>
                                </p:cTn>
                              </p:par>
                              <p:par>
                                <p:cTn fill="hold" nodeType="withEffect" presetClass="entr" presetID="2" presetSubtype="1">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pic>
        <p:nvPicPr>
          <p:cNvPr id="345" name="Google Shape;345;p38"/>
          <p:cNvPicPr preferRelativeResize="0"/>
          <p:nvPr>
            <p:ph idx="2" type="pic"/>
          </p:nvPr>
        </p:nvPicPr>
        <p:blipFill rotWithShape="1">
          <a:blip r:embed="rId3">
            <a:alphaModFix/>
          </a:blip>
          <a:srcRect b="7811" l="0" r="0" t="7812"/>
          <a:stretch/>
        </p:blipFill>
        <p:spPr>
          <a:xfrm>
            <a:off x="0" y="0"/>
            <a:ext cx="12191999" cy="6858000"/>
          </a:xfrm>
          <a:prstGeom prst="rect">
            <a:avLst/>
          </a:prstGeom>
          <a:blipFill rotWithShape="1">
            <a:blip r:embed="rId4">
              <a:alphaModFix/>
            </a:blip>
            <a:tile algn="tl" flip="none" tx="0" sx="100000" ty="0" sy="100000"/>
          </a:blipFill>
          <a:ln>
            <a:noFill/>
          </a:ln>
        </p:spPr>
      </p:pic>
      <p:sp>
        <p:nvSpPr>
          <p:cNvPr id="346" name="Google Shape;346;p38"/>
          <p:cNvSpPr/>
          <p:nvPr/>
        </p:nvSpPr>
        <p:spPr>
          <a:xfrm>
            <a:off x="0" y="415964"/>
            <a:ext cx="399358" cy="634824"/>
          </a:xfrm>
          <a:custGeom>
            <a:rect b="b" l="l" r="r" t="t"/>
            <a:pathLst>
              <a:path extrusionOk="0" h="745896" w="469232">
                <a:moveTo>
                  <a:pt x="48129" y="0"/>
                </a:moveTo>
                <a:lnTo>
                  <a:pt x="168440" y="0"/>
                </a:lnTo>
                <a:cubicBezTo>
                  <a:pt x="334563" y="0"/>
                  <a:pt x="469232" y="134669"/>
                  <a:pt x="469232" y="300792"/>
                </a:cubicBezTo>
                <a:lnTo>
                  <a:pt x="469232" y="445104"/>
                </a:lnTo>
                <a:cubicBezTo>
                  <a:pt x="469232" y="611227"/>
                  <a:pt x="334563" y="745896"/>
                  <a:pt x="168440" y="745896"/>
                </a:cubicBezTo>
                <a:lnTo>
                  <a:pt x="48129" y="745896"/>
                </a:lnTo>
                <a:lnTo>
                  <a:pt x="0" y="741044"/>
                </a:lnTo>
                <a:lnTo>
                  <a:pt x="0" y="4852"/>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347" name="Google Shape;347;p38"/>
          <p:cNvGrpSpPr/>
          <p:nvPr/>
        </p:nvGrpSpPr>
        <p:grpSpPr>
          <a:xfrm>
            <a:off x="145386" y="620214"/>
            <a:ext cx="54293" cy="226325"/>
            <a:chOff x="5494615" y="709925"/>
            <a:chExt cx="96191" cy="400991"/>
          </a:xfrm>
        </p:grpSpPr>
        <p:sp>
          <p:nvSpPr>
            <p:cNvPr id="348" name="Google Shape;348;p38"/>
            <p:cNvSpPr/>
            <p:nvPr/>
          </p:nvSpPr>
          <p:spPr>
            <a:xfrm>
              <a:off x="5494615" y="7099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49" name="Google Shape;349;p38"/>
            <p:cNvSpPr/>
            <p:nvPr/>
          </p:nvSpPr>
          <p:spPr>
            <a:xfrm>
              <a:off x="5494615" y="8623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50" name="Google Shape;350;p38"/>
            <p:cNvSpPr/>
            <p:nvPr/>
          </p:nvSpPr>
          <p:spPr>
            <a:xfrm>
              <a:off x="5494615" y="10147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351" name="Google Shape;351;p38"/>
          <p:cNvSpPr/>
          <p:nvPr/>
        </p:nvSpPr>
        <p:spPr>
          <a:xfrm>
            <a:off x="11582400" y="6308726"/>
            <a:ext cx="609600" cy="549275"/>
          </a:xfrm>
          <a:custGeom>
            <a:rect b="b" l="l" r="r" t="t"/>
            <a:pathLst>
              <a:path extrusionOk="0" h="549275" w="609600">
                <a:moveTo>
                  <a:pt x="321468" y="0"/>
                </a:moveTo>
                <a:lnTo>
                  <a:pt x="609600" y="0"/>
                </a:lnTo>
                <a:lnTo>
                  <a:pt x="609600" y="549275"/>
                </a:lnTo>
                <a:lnTo>
                  <a:pt x="0" y="549275"/>
                </a:lnTo>
                <a:lnTo>
                  <a:pt x="0" y="321468"/>
                </a:lnTo>
                <a:cubicBezTo>
                  <a:pt x="0" y="143926"/>
                  <a:pt x="143926" y="0"/>
                  <a:pt x="321468" y="0"/>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52" name="Google Shape;352;p38"/>
          <p:cNvSpPr/>
          <p:nvPr/>
        </p:nvSpPr>
        <p:spPr>
          <a:xfrm>
            <a:off x="1906443" y="-968743"/>
            <a:ext cx="7005101" cy="7928626"/>
          </a:xfrm>
          <a:custGeom>
            <a:rect b="b" l="l" r="r" t="t"/>
            <a:pathLst>
              <a:path extrusionOk="0" h="1620" w="1425">
                <a:moveTo>
                  <a:pt x="1412" y="936"/>
                </a:moveTo>
                <a:cubicBezTo>
                  <a:pt x="1425" y="1340"/>
                  <a:pt x="1025" y="1620"/>
                  <a:pt x="869" y="1589"/>
                </a:cubicBezTo>
                <a:cubicBezTo>
                  <a:pt x="714" y="1558"/>
                  <a:pt x="753" y="1374"/>
                  <a:pt x="589" y="1331"/>
                </a:cubicBezTo>
                <a:cubicBezTo>
                  <a:pt x="425" y="1287"/>
                  <a:pt x="102" y="1262"/>
                  <a:pt x="77" y="1000"/>
                </a:cubicBezTo>
                <a:cubicBezTo>
                  <a:pt x="0" y="199"/>
                  <a:pt x="1382" y="0"/>
                  <a:pt x="1412" y="936"/>
                </a:cubicBezTo>
                <a:close/>
              </a:path>
            </a:pathLst>
          </a:custGeom>
          <a:gradFill>
            <a:gsLst>
              <a:gs pos="0">
                <a:schemeClr val="accent1"/>
              </a:gs>
              <a:gs pos="100000">
                <a:schemeClr val="accent3"/>
              </a:gs>
            </a:gsLst>
            <a:path path="circle">
              <a:fillToRect l="100%" t="100%"/>
            </a:path>
            <a:tileRect b="-100%" r="-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353" name="Google Shape;353;p38"/>
          <p:cNvSpPr txBox="1"/>
          <p:nvPr/>
        </p:nvSpPr>
        <p:spPr>
          <a:xfrm>
            <a:off x="3515022" y="1720840"/>
            <a:ext cx="4572742"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2"/>
                </a:solidFill>
                <a:latin typeface="Montserrat"/>
                <a:ea typeface="Montserrat"/>
                <a:cs typeface="Montserrat"/>
                <a:sym typeface="Montserrat"/>
              </a:rPr>
              <a:t>“We provide business recommendations for Inflight Entertainment, Online Service and Seat Comfort as variables that need to be improved by Invistico to increase customer satisfaction without reducing revenue”</a:t>
            </a:r>
            <a:endParaRPr sz="2400">
              <a:solidFill>
                <a:schemeClr val="lt2"/>
              </a:solidFill>
              <a:latin typeface="Montserrat"/>
              <a:ea typeface="Montserrat"/>
              <a:cs typeface="Montserrat"/>
              <a:sym typeface="Montserrat"/>
            </a:endParaRPr>
          </a:p>
        </p:txBody>
      </p:sp>
      <p:sp>
        <p:nvSpPr>
          <p:cNvPr id="354" name="Google Shape;354;p38"/>
          <p:cNvSpPr txBox="1"/>
          <p:nvPr/>
        </p:nvSpPr>
        <p:spPr>
          <a:xfrm>
            <a:off x="11023458" y="594876"/>
            <a:ext cx="111788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Montserrat"/>
                <a:ea typeface="Montserrat"/>
                <a:cs typeface="Montserrat"/>
                <a:sym typeface="Montserrat"/>
              </a:rPr>
              <a:t>Abracadata</a:t>
            </a:r>
            <a:endParaRPr b="1" sz="1200">
              <a:solidFill>
                <a:schemeClr val="accent1"/>
              </a:solidFill>
              <a:latin typeface="Montserrat"/>
              <a:ea typeface="Montserrat"/>
              <a:cs typeface="Montserrat"/>
              <a:sym typeface="Montserrat"/>
            </a:endParaRPr>
          </a:p>
        </p:txBody>
      </p:sp>
      <p:sp>
        <p:nvSpPr>
          <p:cNvPr id="355" name="Google Shape;355;p38"/>
          <p:cNvSpPr txBox="1"/>
          <p:nvPr/>
        </p:nvSpPr>
        <p:spPr>
          <a:xfrm>
            <a:off x="644057" y="536340"/>
            <a:ext cx="2609890" cy="511813"/>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3200"/>
              <a:buFont typeface="Arial"/>
              <a:buNone/>
            </a:pPr>
            <a:r>
              <a:rPr b="1" lang="en-US" sz="3200">
                <a:solidFill>
                  <a:schemeClr val="dk1"/>
                </a:solidFill>
                <a:latin typeface="Montserrat"/>
                <a:ea typeface="Montserrat"/>
                <a:cs typeface="Montserrat"/>
                <a:sym typeface="Montserrat"/>
              </a:rPr>
              <a:t>The Target</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46"/>
                                        </p:tgtEl>
                                        <p:attrNameLst>
                                          <p:attrName>style.visibility</p:attrName>
                                        </p:attrNameLst>
                                      </p:cBhvr>
                                      <p:to>
                                        <p:strVal val="visible"/>
                                      </p:to>
                                    </p:set>
                                    <p:anim calcmode="lin" valueType="num">
                                      <p:cBhvr additive="base">
                                        <p:cTn dur="1000"/>
                                        <p:tgtEl>
                                          <p:spTgt spid="34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47"/>
                                        </p:tgtEl>
                                        <p:attrNameLst>
                                          <p:attrName>style.visibility</p:attrName>
                                        </p:attrNameLst>
                                      </p:cBhvr>
                                      <p:to>
                                        <p:strVal val="visible"/>
                                      </p:to>
                                    </p:set>
                                    <p:anim calcmode="lin" valueType="num">
                                      <p:cBhvr additive="base">
                                        <p:cTn dur="1000"/>
                                        <p:tgtEl>
                                          <p:spTgt spid="34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51"/>
                                        </p:tgtEl>
                                        <p:attrNameLst>
                                          <p:attrName>style.visibility</p:attrName>
                                        </p:attrNameLst>
                                      </p:cBhvr>
                                      <p:to>
                                        <p:strVal val="visible"/>
                                      </p:to>
                                    </p:set>
                                    <p:anim calcmode="lin" valueType="num">
                                      <p:cBhvr additive="base">
                                        <p:cTn dur="1000"/>
                                        <p:tgtEl>
                                          <p:spTgt spid="351"/>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par>
                                <p:cTn fill="hold" nodeType="withEffect" presetClass="entr" presetID="10" presetSubtype="0">
                                  <p:stCondLst>
                                    <p:cond delay="50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par>
                                <p:cTn fill="hold" nodeType="withEffect" presetClass="entr" presetID="2" presetSubtype="2">
                                  <p:stCondLst>
                                    <p:cond delay="0"/>
                                  </p:stCondLst>
                                  <p:childTnLst>
                                    <p:set>
                                      <p:cBhvr>
                                        <p:cTn dur="1" fill="hold">
                                          <p:stCondLst>
                                            <p:cond delay="0"/>
                                          </p:stCondLst>
                                        </p:cTn>
                                        <p:tgtEl>
                                          <p:spTgt spid="354"/>
                                        </p:tgtEl>
                                        <p:attrNameLst>
                                          <p:attrName>style.visibility</p:attrName>
                                        </p:attrNameLst>
                                      </p:cBhvr>
                                      <p:to>
                                        <p:strVal val="visible"/>
                                      </p:to>
                                    </p:set>
                                    <p:anim calcmode="lin" valueType="num">
                                      <p:cBhvr additive="base">
                                        <p:cTn dur="1000"/>
                                        <p:tgtEl>
                                          <p:spTgt spid="3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55">
                                            <p:txEl>
                                              <p:pRg end="0" st="0"/>
                                            </p:txEl>
                                          </p:spTgt>
                                        </p:tgtEl>
                                        <p:attrNameLst>
                                          <p:attrName>style.visibility</p:attrName>
                                        </p:attrNameLst>
                                      </p:cBhvr>
                                      <p:to>
                                        <p:strVal val="visible"/>
                                      </p:to>
                                    </p:set>
                                    <p:anim calcmode="lin" valueType="num">
                                      <p:cBhvr additive="base">
                                        <p:cTn dur="1000"/>
                                        <p:tgtEl>
                                          <p:spTgt spid="355">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p39"/>
          <p:cNvPicPr preferRelativeResize="0"/>
          <p:nvPr>
            <p:ph idx="2" type="pic"/>
          </p:nvPr>
        </p:nvPicPr>
        <p:blipFill rotWithShape="1">
          <a:blip r:embed="rId3">
            <a:alphaModFix/>
          </a:blip>
          <a:srcRect b="0" l="8461" r="8462" t="0"/>
          <a:stretch/>
        </p:blipFill>
        <p:spPr>
          <a:xfrm>
            <a:off x="5399917" y="1637771"/>
            <a:ext cx="1569613" cy="3358861"/>
          </a:xfrm>
          <a:prstGeom prst="roundRect">
            <a:avLst>
              <a:gd fmla="val 10598" name="adj"/>
            </a:avLst>
          </a:prstGeom>
          <a:blipFill rotWithShape="1">
            <a:blip r:embed="rId4">
              <a:alphaModFix/>
            </a:blip>
            <a:tile algn="tl" flip="none" tx="0" sx="100000" ty="0" sy="100000"/>
          </a:blipFill>
          <a:ln>
            <a:noFill/>
          </a:ln>
        </p:spPr>
      </p:pic>
      <p:sp>
        <p:nvSpPr>
          <p:cNvPr id="361" name="Google Shape;361;p39"/>
          <p:cNvSpPr/>
          <p:nvPr/>
        </p:nvSpPr>
        <p:spPr>
          <a:xfrm>
            <a:off x="0" y="415964"/>
            <a:ext cx="399358" cy="634824"/>
          </a:xfrm>
          <a:custGeom>
            <a:rect b="b" l="l" r="r" t="t"/>
            <a:pathLst>
              <a:path extrusionOk="0" h="745896" w="469232">
                <a:moveTo>
                  <a:pt x="48129" y="0"/>
                </a:moveTo>
                <a:lnTo>
                  <a:pt x="168440" y="0"/>
                </a:lnTo>
                <a:cubicBezTo>
                  <a:pt x="334563" y="0"/>
                  <a:pt x="469232" y="134669"/>
                  <a:pt x="469232" y="300792"/>
                </a:cubicBezTo>
                <a:lnTo>
                  <a:pt x="469232" y="445104"/>
                </a:lnTo>
                <a:cubicBezTo>
                  <a:pt x="469232" y="611227"/>
                  <a:pt x="334563" y="745896"/>
                  <a:pt x="168440" y="745896"/>
                </a:cubicBezTo>
                <a:lnTo>
                  <a:pt x="48129" y="745896"/>
                </a:lnTo>
                <a:lnTo>
                  <a:pt x="0" y="741044"/>
                </a:lnTo>
                <a:lnTo>
                  <a:pt x="0" y="4852"/>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362" name="Google Shape;362;p39"/>
          <p:cNvGrpSpPr/>
          <p:nvPr/>
        </p:nvGrpSpPr>
        <p:grpSpPr>
          <a:xfrm>
            <a:off x="145386" y="620214"/>
            <a:ext cx="54293" cy="226325"/>
            <a:chOff x="5494615" y="709925"/>
            <a:chExt cx="96191" cy="400991"/>
          </a:xfrm>
        </p:grpSpPr>
        <p:sp>
          <p:nvSpPr>
            <p:cNvPr id="363" name="Google Shape;363;p39"/>
            <p:cNvSpPr/>
            <p:nvPr/>
          </p:nvSpPr>
          <p:spPr>
            <a:xfrm>
              <a:off x="5494615" y="7099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64" name="Google Shape;364;p39"/>
            <p:cNvSpPr/>
            <p:nvPr/>
          </p:nvSpPr>
          <p:spPr>
            <a:xfrm>
              <a:off x="5494615" y="8623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65" name="Google Shape;365;p39"/>
            <p:cNvSpPr/>
            <p:nvPr/>
          </p:nvSpPr>
          <p:spPr>
            <a:xfrm>
              <a:off x="5494615" y="10147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366" name="Google Shape;366;p39"/>
          <p:cNvSpPr/>
          <p:nvPr/>
        </p:nvSpPr>
        <p:spPr>
          <a:xfrm>
            <a:off x="11582400" y="6308726"/>
            <a:ext cx="609600" cy="549275"/>
          </a:xfrm>
          <a:custGeom>
            <a:rect b="b" l="l" r="r" t="t"/>
            <a:pathLst>
              <a:path extrusionOk="0" h="549275" w="609600">
                <a:moveTo>
                  <a:pt x="321468" y="0"/>
                </a:moveTo>
                <a:lnTo>
                  <a:pt x="609600" y="0"/>
                </a:lnTo>
                <a:lnTo>
                  <a:pt x="609600" y="549275"/>
                </a:lnTo>
                <a:lnTo>
                  <a:pt x="0" y="549275"/>
                </a:lnTo>
                <a:lnTo>
                  <a:pt x="0" y="321468"/>
                </a:lnTo>
                <a:cubicBezTo>
                  <a:pt x="0" y="143926"/>
                  <a:pt x="143926" y="0"/>
                  <a:pt x="321468" y="0"/>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67" name="Google Shape;367;p39"/>
          <p:cNvSpPr txBox="1"/>
          <p:nvPr/>
        </p:nvSpPr>
        <p:spPr>
          <a:xfrm>
            <a:off x="11023458" y="594876"/>
            <a:ext cx="111788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Montserrat"/>
                <a:ea typeface="Montserrat"/>
                <a:cs typeface="Montserrat"/>
                <a:sym typeface="Montserrat"/>
              </a:rPr>
              <a:t>Abracadata</a:t>
            </a:r>
            <a:endParaRPr b="1" sz="1200">
              <a:solidFill>
                <a:schemeClr val="accent1"/>
              </a:solidFill>
              <a:latin typeface="Montserrat"/>
              <a:ea typeface="Montserrat"/>
              <a:cs typeface="Montserrat"/>
              <a:sym typeface="Montserrat"/>
            </a:endParaRPr>
          </a:p>
        </p:txBody>
      </p:sp>
      <p:pic>
        <p:nvPicPr>
          <p:cNvPr id="368" name="Google Shape;368;p39"/>
          <p:cNvPicPr preferRelativeResize="0"/>
          <p:nvPr/>
        </p:nvPicPr>
        <p:blipFill rotWithShape="1">
          <a:blip r:embed="rId5">
            <a:alphaModFix/>
          </a:blip>
          <a:srcRect b="0" l="0" r="0" t="0"/>
          <a:stretch/>
        </p:blipFill>
        <p:spPr>
          <a:xfrm>
            <a:off x="7595031" y="1651685"/>
            <a:ext cx="4546311" cy="3637049"/>
          </a:xfrm>
          <a:prstGeom prst="rect">
            <a:avLst/>
          </a:prstGeom>
          <a:noFill/>
          <a:ln>
            <a:noFill/>
          </a:ln>
        </p:spPr>
      </p:pic>
      <p:pic>
        <p:nvPicPr>
          <p:cNvPr descr="A picture containing text, monitor, screenshot&#10;&#10;Description automatically generated" id="369" name="Google Shape;369;p39"/>
          <p:cNvPicPr preferRelativeResize="0"/>
          <p:nvPr/>
        </p:nvPicPr>
        <p:blipFill rotWithShape="1">
          <a:blip r:embed="rId6">
            <a:alphaModFix/>
          </a:blip>
          <a:srcRect b="0" l="0" r="0" t="0"/>
          <a:stretch/>
        </p:blipFill>
        <p:spPr>
          <a:xfrm>
            <a:off x="5293653" y="1540704"/>
            <a:ext cx="1774613" cy="3554671"/>
          </a:xfrm>
          <a:prstGeom prst="rect">
            <a:avLst/>
          </a:prstGeom>
          <a:noFill/>
          <a:ln>
            <a:noFill/>
          </a:ln>
        </p:spPr>
      </p:pic>
      <p:pic>
        <p:nvPicPr>
          <p:cNvPr id="370" name="Google Shape;370;p39"/>
          <p:cNvPicPr preferRelativeResize="0"/>
          <p:nvPr/>
        </p:nvPicPr>
        <p:blipFill rotWithShape="1">
          <a:blip r:embed="rId7">
            <a:alphaModFix/>
          </a:blip>
          <a:srcRect b="0" l="0" r="0" t="0"/>
          <a:stretch/>
        </p:blipFill>
        <p:spPr>
          <a:xfrm>
            <a:off x="145386" y="1853513"/>
            <a:ext cx="3507816" cy="3233395"/>
          </a:xfrm>
          <a:prstGeom prst="rect">
            <a:avLst/>
          </a:prstGeom>
          <a:noFill/>
          <a:ln>
            <a:noFill/>
          </a:ln>
        </p:spPr>
      </p:pic>
      <p:sp>
        <p:nvSpPr>
          <p:cNvPr id="371" name="Google Shape;371;p39"/>
          <p:cNvSpPr txBox="1"/>
          <p:nvPr/>
        </p:nvSpPr>
        <p:spPr>
          <a:xfrm>
            <a:off x="322733" y="1532237"/>
            <a:ext cx="3153121" cy="511813"/>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000"/>
              <a:buFont typeface="Arial"/>
              <a:buNone/>
            </a:pPr>
            <a:r>
              <a:rPr b="1" lang="en-US" sz="2000">
                <a:solidFill>
                  <a:schemeClr val="dk1"/>
                </a:solidFill>
                <a:latin typeface="Montserrat"/>
                <a:ea typeface="Montserrat"/>
                <a:cs typeface="Montserrat"/>
                <a:sym typeface="Montserrat"/>
              </a:rPr>
              <a:t>Inflight Entertainment</a:t>
            </a:r>
            <a:endParaRPr/>
          </a:p>
        </p:txBody>
      </p:sp>
      <p:sp>
        <p:nvSpPr>
          <p:cNvPr id="372" name="Google Shape;372;p39"/>
          <p:cNvSpPr txBox="1"/>
          <p:nvPr/>
        </p:nvSpPr>
        <p:spPr>
          <a:xfrm>
            <a:off x="8886064" y="1532237"/>
            <a:ext cx="2057134" cy="511813"/>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2000"/>
              <a:buFont typeface="Arial"/>
              <a:buNone/>
            </a:pPr>
            <a:r>
              <a:rPr b="1" lang="en-US" sz="2000">
                <a:solidFill>
                  <a:schemeClr val="dk1"/>
                </a:solidFill>
                <a:latin typeface="Montserrat"/>
                <a:ea typeface="Montserrat"/>
                <a:cs typeface="Montserrat"/>
                <a:sym typeface="Montserrat"/>
              </a:rPr>
              <a:t>Seat Comfort</a:t>
            </a:r>
            <a:endParaRPr/>
          </a:p>
        </p:txBody>
      </p:sp>
      <p:sp>
        <p:nvSpPr>
          <p:cNvPr id="373" name="Google Shape;373;p39"/>
          <p:cNvSpPr txBox="1"/>
          <p:nvPr/>
        </p:nvSpPr>
        <p:spPr>
          <a:xfrm>
            <a:off x="5152392" y="1125958"/>
            <a:ext cx="2057134" cy="421537"/>
          </a:xfrm>
          <a:prstGeom prst="rect">
            <a:avLst/>
          </a:prstGeom>
          <a:noFill/>
          <a:ln>
            <a:noFill/>
          </a:ln>
        </p:spPr>
        <p:txBody>
          <a:bodyPr anchorCtr="0" anchor="t" bIns="45700" lIns="91425" spcFirstLastPara="1" rIns="91425" wrap="square" tIns="45700">
            <a:normAutofit fontScale="92500"/>
          </a:bodyPr>
          <a:lstStyle/>
          <a:p>
            <a:pPr indent="0" lvl="0" marL="0" marR="0" rtl="0" algn="ctr">
              <a:lnSpc>
                <a:spcPct val="90000"/>
              </a:lnSpc>
              <a:spcBef>
                <a:spcPts val="0"/>
              </a:spcBef>
              <a:spcAft>
                <a:spcPts val="0"/>
              </a:spcAft>
              <a:buClr>
                <a:schemeClr val="dk1"/>
              </a:buClr>
              <a:buSzPct val="100000"/>
              <a:buFont typeface="Arial"/>
              <a:buNone/>
            </a:pPr>
            <a:r>
              <a:rPr b="1" lang="en-US" sz="2000">
                <a:solidFill>
                  <a:schemeClr val="dk1"/>
                </a:solidFill>
                <a:latin typeface="Montserrat"/>
                <a:ea typeface="Montserrat"/>
                <a:cs typeface="Montserrat"/>
                <a:sym typeface="Montserrat"/>
              </a:rPr>
              <a:t>Online Service</a:t>
            </a:r>
            <a:endParaRPr/>
          </a:p>
        </p:txBody>
      </p:sp>
      <p:sp>
        <p:nvSpPr>
          <p:cNvPr id="374" name="Google Shape;374;p39"/>
          <p:cNvSpPr txBox="1"/>
          <p:nvPr/>
        </p:nvSpPr>
        <p:spPr>
          <a:xfrm>
            <a:off x="644056" y="536340"/>
            <a:ext cx="5897562" cy="511813"/>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3200"/>
              <a:buFont typeface="Arial"/>
              <a:buNone/>
            </a:pPr>
            <a:r>
              <a:rPr b="1" lang="en-US" sz="3200">
                <a:solidFill>
                  <a:schemeClr val="dk1"/>
                </a:solidFill>
                <a:latin typeface="Montserrat"/>
                <a:ea typeface="Montserrat"/>
                <a:cs typeface="Montserrat"/>
                <a:sym typeface="Montserrat"/>
              </a:rPr>
              <a:t>The Target</a:t>
            </a:r>
            <a:endParaRPr/>
          </a:p>
        </p:txBody>
      </p:sp>
      <p:sp>
        <p:nvSpPr>
          <p:cNvPr id="375" name="Google Shape;375;p39"/>
          <p:cNvSpPr txBox="1"/>
          <p:nvPr/>
        </p:nvSpPr>
        <p:spPr>
          <a:xfrm>
            <a:off x="385216" y="5404106"/>
            <a:ext cx="2934633" cy="954107"/>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lang="en-US" sz="1400">
                <a:solidFill>
                  <a:schemeClr val="accent1"/>
                </a:solidFill>
                <a:latin typeface="Montserrat"/>
                <a:ea typeface="Montserrat"/>
                <a:cs typeface="Montserrat"/>
                <a:sym typeface="Montserrat"/>
              </a:rPr>
              <a:t>Live TV and TV on demand</a:t>
            </a:r>
            <a:endParaRPr/>
          </a:p>
          <a:p>
            <a:pPr indent="-285750" lvl="0" marL="285750" marR="0" rtl="0" algn="l">
              <a:spcBef>
                <a:spcPts val="0"/>
              </a:spcBef>
              <a:spcAft>
                <a:spcPts val="0"/>
              </a:spcAft>
              <a:buClr>
                <a:schemeClr val="dk1"/>
              </a:buClr>
              <a:buSzPts val="1400"/>
              <a:buFont typeface="Arial"/>
              <a:buChar char="•"/>
            </a:pPr>
            <a:r>
              <a:rPr b="1" lang="en-US" sz="1400">
                <a:solidFill>
                  <a:schemeClr val="accent1"/>
                </a:solidFill>
                <a:latin typeface="Montserrat"/>
                <a:ea typeface="Montserrat"/>
                <a:cs typeface="Montserrat"/>
                <a:sym typeface="Montserrat"/>
              </a:rPr>
              <a:t>Movie</a:t>
            </a:r>
            <a:endParaRPr/>
          </a:p>
          <a:p>
            <a:pPr indent="-285750" lvl="0" marL="285750" marR="0" rtl="0" algn="l">
              <a:spcBef>
                <a:spcPts val="0"/>
              </a:spcBef>
              <a:spcAft>
                <a:spcPts val="0"/>
              </a:spcAft>
              <a:buClr>
                <a:schemeClr val="dk1"/>
              </a:buClr>
              <a:buSzPts val="1400"/>
              <a:buFont typeface="Arial"/>
              <a:buChar char="•"/>
            </a:pPr>
            <a:r>
              <a:rPr b="1" lang="en-US" sz="1400">
                <a:solidFill>
                  <a:schemeClr val="accent1"/>
                </a:solidFill>
                <a:latin typeface="Montserrat"/>
                <a:ea typeface="Montserrat"/>
                <a:cs typeface="Montserrat"/>
                <a:sym typeface="Montserrat"/>
              </a:rPr>
              <a:t>Games</a:t>
            </a:r>
            <a:endParaRPr/>
          </a:p>
          <a:p>
            <a:pPr indent="-285750" lvl="0" marL="285750" marR="0" rtl="0" algn="l">
              <a:spcBef>
                <a:spcPts val="0"/>
              </a:spcBef>
              <a:spcAft>
                <a:spcPts val="0"/>
              </a:spcAft>
              <a:buClr>
                <a:schemeClr val="dk1"/>
              </a:buClr>
              <a:buSzPts val="1400"/>
              <a:buFont typeface="Arial"/>
              <a:buChar char="•"/>
            </a:pPr>
            <a:r>
              <a:rPr b="1" lang="en-US" sz="1400">
                <a:solidFill>
                  <a:schemeClr val="accent1"/>
                </a:solidFill>
                <a:latin typeface="Montserrat"/>
                <a:ea typeface="Montserrat"/>
                <a:cs typeface="Montserrat"/>
                <a:sym typeface="Montserrat"/>
              </a:rPr>
              <a:t>Inflight Magazine</a:t>
            </a:r>
            <a:endParaRPr b="1" sz="1400">
              <a:solidFill>
                <a:schemeClr val="accent1"/>
              </a:solidFill>
              <a:latin typeface="Montserrat"/>
              <a:ea typeface="Montserrat"/>
              <a:cs typeface="Montserrat"/>
              <a:sym typeface="Montserrat"/>
            </a:endParaRPr>
          </a:p>
        </p:txBody>
      </p:sp>
      <p:sp>
        <p:nvSpPr>
          <p:cNvPr id="376" name="Google Shape;376;p39"/>
          <p:cNvSpPr txBox="1"/>
          <p:nvPr/>
        </p:nvSpPr>
        <p:spPr>
          <a:xfrm>
            <a:off x="4725656" y="5613575"/>
            <a:ext cx="2934633" cy="52322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400"/>
              <a:buFont typeface="Arial"/>
              <a:buChar char="•"/>
            </a:pPr>
            <a:r>
              <a:rPr b="1" lang="en-US" sz="1400">
                <a:solidFill>
                  <a:schemeClr val="accent1"/>
                </a:solidFill>
                <a:latin typeface="Montserrat"/>
                <a:ea typeface="Montserrat"/>
                <a:cs typeface="Montserrat"/>
                <a:sym typeface="Montserrat"/>
              </a:rPr>
              <a:t>Book from anywhere</a:t>
            </a:r>
            <a:endParaRPr/>
          </a:p>
          <a:p>
            <a:pPr indent="-285750" lvl="0" marL="285750" marR="0" rtl="0" algn="l">
              <a:spcBef>
                <a:spcPts val="0"/>
              </a:spcBef>
              <a:spcAft>
                <a:spcPts val="0"/>
              </a:spcAft>
              <a:buClr>
                <a:schemeClr val="dk1"/>
              </a:buClr>
              <a:buSzPts val="1400"/>
              <a:buFont typeface="Arial"/>
              <a:buChar char="•"/>
            </a:pPr>
            <a:r>
              <a:rPr b="1" lang="en-US" sz="1400">
                <a:solidFill>
                  <a:schemeClr val="accent1"/>
                </a:solidFill>
                <a:latin typeface="Montserrat"/>
                <a:ea typeface="Montserrat"/>
                <a:cs typeface="Montserrat"/>
                <a:sym typeface="Montserrat"/>
              </a:rPr>
              <a:t>Easy2Pay</a:t>
            </a:r>
            <a:endParaRPr b="1" sz="1400">
              <a:solidFill>
                <a:schemeClr val="accent1"/>
              </a:solidFill>
              <a:latin typeface="Montserrat"/>
              <a:ea typeface="Montserrat"/>
              <a:cs typeface="Montserrat"/>
              <a:sym typeface="Montserrat"/>
            </a:endParaRPr>
          </a:p>
        </p:txBody>
      </p:sp>
      <p:sp>
        <p:nvSpPr>
          <p:cNvPr id="377" name="Google Shape;377;p39"/>
          <p:cNvSpPr txBox="1"/>
          <p:nvPr/>
        </p:nvSpPr>
        <p:spPr>
          <a:xfrm>
            <a:off x="9066096" y="5721296"/>
            <a:ext cx="160417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accent1"/>
                </a:solidFill>
                <a:latin typeface="Montserrat"/>
                <a:ea typeface="Montserrat"/>
                <a:cs typeface="Montserrat"/>
                <a:sym typeface="Montserrat"/>
              </a:rPr>
              <a:t>Cozy at all cost</a:t>
            </a:r>
            <a:endParaRPr b="1" sz="1400">
              <a:solidFill>
                <a:schemeClr val="accent1"/>
              </a:solidFill>
              <a:latin typeface="Montserrat"/>
              <a:ea typeface="Montserrat"/>
              <a:cs typeface="Montserrat"/>
              <a:sym typeface="Montserrat"/>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61"/>
                                        </p:tgtEl>
                                        <p:attrNameLst>
                                          <p:attrName>style.visibility</p:attrName>
                                        </p:attrNameLst>
                                      </p:cBhvr>
                                      <p:to>
                                        <p:strVal val="visible"/>
                                      </p:to>
                                    </p:set>
                                    <p:anim calcmode="lin" valueType="num">
                                      <p:cBhvr additive="base">
                                        <p:cTn dur="1000"/>
                                        <p:tgtEl>
                                          <p:spTgt spid="3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62"/>
                                        </p:tgtEl>
                                        <p:attrNameLst>
                                          <p:attrName>style.visibility</p:attrName>
                                        </p:attrNameLst>
                                      </p:cBhvr>
                                      <p:to>
                                        <p:strVal val="visible"/>
                                      </p:to>
                                    </p:set>
                                    <p:anim calcmode="lin" valueType="num">
                                      <p:cBhvr additive="base">
                                        <p:cTn dur="1000"/>
                                        <p:tgtEl>
                                          <p:spTgt spid="3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6"/>
                                        </p:tgtEl>
                                        <p:attrNameLst>
                                          <p:attrName>style.visibility</p:attrName>
                                        </p:attrNameLst>
                                      </p:cBhvr>
                                      <p:to>
                                        <p:strVal val="visible"/>
                                      </p:to>
                                    </p:set>
                                    <p:anim calcmode="lin" valueType="num">
                                      <p:cBhvr additive="base">
                                        <p:cTn dur="1000"/>
                                        <p:tgtEl>
                                          <p:spTgt spid="3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67"/>
                                        </p:tgtEl>
                                        <p:attrNameLst>
                                          <p:attrName>style.visibility</p:attrName>
                                        </p:attrNameLst>
                                      </p:cBhvr>
                                      <p:to>
                                        <p:strVal val="visible"/>
                                      </p:to>
                                    </p:set>
                                    <p:anim calcmode="lin" valueType="num">
                                      <p:cBhvr additive="base">
                                        <p:cTn dur="1000"/>
                                        <p:tgtEl>
                                          <p:spTgt spid="36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68"/>
                                        </p:tgtEl>
                                        <p:attrNameLst>
                                          <p:attrName>style.visibility</p:attrName>
                                        </p:attrNameLst>
                                      </p:cBhvr>
                                      <p:to>
                                        <p:strVal val="visible"/>
                                      </p:to>
                                    </p:set>
                                    <p:animEffect filter="fade" transition="in">
                                      <p:cBhvr>
                                        <p:cTn dur="750"/>
                                        <p:tgtEl>
                                          <p:spTgt spid="368"/>
                                        </p:tgtEl>
                                      </p:cBhvr>
                                    </p:animEffect>
                                  </p:childTnLst>
                                </p:cTn>
                              </p:par>
                              <p:par>
                                <p:cTn fill="hold" nodeType="withEffect" presetClass="entr" presetID="2" presetSubtype="4">
                                  <p:stCondLst>
                                    <p:cond delay="0"/>
                                  </p:stCondLst>
                                  <p:childTnLst>
                                    <p:set>
                                      <p:cBhvr>
                                        <p:cTn dur="1" fill="hold">
                                          <p:stCondLst>
                                            <p:cond delay="0"/>
                                          </p:stCondLst>
                                        </p:cTn>
                                        <p:tgtEl>
                                          <p:spTgt spid="369"/>
                                        </p:tgtEl>
                                        <p:attrNameLst>
                                          <p:attrName>style.visibility</p:attrName>
                                        </p:attrNameLst>
                                      </p:cBhvr>
                                      <p:to>
                                        <p:strVal val="visible"/>
                                      </p:to>
                                    </p:set>
                                    <p:anim calcmode="lin" valueType="num">
                                      <p:cBhvr additive="base">
                                        <p:cTn dur="1000"/>
                                        <p:tgtEl>
                                          <p:spTgt spid="36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8">
                                  <p:stCondLst>
                                    <p:cond delay="0"/>
                                  </p:stCondLst>
                                  <p:childTnLst>
                                    <p:set>
                                      <p:cBhvr>
                                        <p:cTn dur="1" fill="hold">
                                          <p:stCondLst>
                                            <p:cond delay="0"/>
                                          </p:stCondLst>
                                        </p:cTn>
                                        <p:tgtEl>
                                          <p:spTgt spid="370"/>
                                        </p:tgtEl>
                                        <p:attrNameLst>
                                          <p:attrName>style.visibility</p:attrName>
                                        </p:attrNameLst>
                                      </p:cBhvr>
                                      <p:to>
                                        <p:strVal val="visible"/>
                                      </p:to>
                                    </p:set>
                                    <p:anim calcmode="lin" valueType="num">
                                      <p:cBhvr additive="base">
                                        <p:cTn dur="1000"/>
                                        <p:tgtEl>
                                          <p:spTgt spid="37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5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500"/>
                                        <p:tgtEl>
                                          <p:spTgt spid="373"/>
                                        </p:tgtEl>
                                      </p:cBhvr>
                                    </p:animEffect>
                                  </p:childTnLst>
                                </p:cTn>
                              </p:par>
                              <p:par>
                                <p:cTn fill="hold" nodeType="withEffect" presetClass="entr" presetID="2" presetSubtype="8">
                                  <p:stCondLst>
                                    <p:cond delay="0"/>
                                  </p:stCondLst>
                                  <p:childTnLst>
                                    <p:set>
                                      <p:cBhvr>
                                        <p:cTn dur="1" fill="hold">
                                          <p:stCondLst>
                                            <p:cond delay="0"/>
                                          </p:stCondLst>
                                        </p:cTn>
                                        <p:tgtEl>
                                          <p:spTgt spid="374">
                                            <p:txEl>
                                              <p:pRg end="0" st="0"/>
                                            </p:txEl>
                                          </p:spTgt>
                                        </p:tgtEl>
                                        <p:attrNameLst>
                                          <p:attrName>style.visibility</p:attrName>
                                        </p:attrNameLst>
                                      </p:cBhvr>
                                      <p:to>
                                        <p:strVal val="visible"/>
                                      </p:to>
                                    </p:set>
                                    <p:anim calcmode="lin" valueType="num">
                                      <p:cBhvr additive="base">
                                        <p:cTn dur="1000"/>
                                        <p:tgtEl>
                                          <p:spTgt spid="374">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5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500"/>
                                        <p:tgtEl>
                                          <p:spTgt spid="376"/>
                                        </p:tgtEl>
                                      </p:cBhvr>
                                    </p:animEffect>
                                  </p:childTnLst>
                                </p:cTn>
                              </p:par>
                              <p:par>
                                <p:cTn fill="hold" nodeType="with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0"/>
          <p:cNvSpPr/>
          <p:nvPr/>
        </p:nvSpPr>
        <p:spPr>
          <a:xfrm>
            <a:off x="838201" y="1372543"/>
            <a:ext cx="10515600" cy="4516120"/>
          </a:xfrm>
          <a:prstGeom prst="roundRect">
            <a:avLst>
              <a:gd fmla="val 6842" name="adj"/>
            </a:avLst>
          </a:prstGeom>
          <a:solidFill>
            <a:schemeClr val="lt2"/>
          </a:solidFill>
          <a:ln>
            <a:noFill/>
          </a:ln>
          <a:effectLst>
            <a:outerShdw blurRad="266700" rotWithShape="0" algn="ctr" dir="5400000" dist="508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83" name="Google Shape;383;p40"/>
          <p:cNvSpPr/>
          <p:nvPr/>
        </p:nvSpPr>
        <p:spPr>
          <a:xfrm>
            <a:off x="0" y="415964"/>
            <a:ext cx="399358" cy="634824"/>
          </a:xfrm>
          <a:custGeom>
            <a:rect b="b" l="l" r="r" t="t"/>
            <a:pathLst>
              <a:path extrusionOk="0" h="745896" w="469232">
                <a:moveTo>
                  <a:pt x="48129" y="0"/>
                </a:moveTo>
                <a:lnTo>
                  <a:pt x="168440" y="0"/>
                </a:lnTo>
                <a:cubicBezTo>
                  <a:pt x="334563" y="0"/>
                  <a:pt x="469232" y="134669"/>
                  <a:pt x="469232" y="300792"/>
                </a:cubicBezTo>
                <a:lnTo>
                  <a:pt x="469232" y="445104"/>
                </a:lnTo>
                <a:cubicBezTo>
                  <a:pt x="469232" y="611227"/>
                  <a:pt x="334563" y="745896"/>
                  <a:pt x="168440" y="745896"/>
                </a:cubicBezTo>
                <a:lnTo>
                  <a:pt x="48129" y="745896"/>
                </a:lnTo>
                <a:lnTo>
                  <a:pt x="0" y="741044"/>
                </a:lnTo>
                <a:lnTo>
                  <a:pt x="0" y="4852"/>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384" name="Google Shape;384;p40"/>
          <p:cNvGrpSpPr/>
          <p:nvPr/>
        </p:nvGrpSpPr>
        <p:grpSpPr>
          <a:xfrm>
            <a:off x="145386" y="620214"/>
            <a:ext cx="54293" cy="226325"/>
            <a:chOff x="5494615" y="709925"/>
            <a:chExt cx="96191" cy="400991"/>
          </a:xfrm>
        </p:grpSpPr>
        <p:sp>
          <p:nvSpPr>
            <p:cNvPr id="385" name="Google Shape;385;p40"/>
            <p:cNvSpPr/>
            <p:nvPr/>
          </p:nvSpPr>
          <p:spPr>
            <a:xfrm>
              <a:off x="5494615" y="7099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86" name="Google Shape;386;p40"/>
            <p:cNvSpPr/>
            <p:nvPr/>
          </p:nvSpPr>
          <p:spPr>
            <a:xfrm>
              <a:off x="5494615" y="8623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87" name="Google Shape;387;p40"/>
            <p:cNvSpPr/>
            <p:nvPr/>
          </p:nvSpPr>
          <p:spPr>
            <a:xfrm>
              <a:off x="5494615" y="10147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388" name="Google Shape;388;p40"/>
          <p:cNvSpPr/>
          <p:nvPr/>
        </p:nvSpPr>
        <p:spPr>
          <a:xfrm>
            <a:off x="11582400" y="6308726"/>
            <a:ext cx="609600" cy="549275"/>
          </a:xfrm>
          <a:custGeom>
            <a:rect b="b" l="l" r="r" t="t"/>
            <a:pathLst>
              <a:path extrusionOk="0" h="549275" w="609600">
                <a:moveTo>
                  <a:pt x="321468" y="0"/>
                </a:moveTo>
                <a:lnTo>
                  <a:pt x="609600" y="0"/>
                </a:lnTo>
                <a:lnTo>
                  <a:pt x="609600" y="549275"/>
                </a:lnTo>
                <a:lnTo>
                  <a:pt x="0" y="549275"/>
                </a:lnTo>
                <a:lnTo>
                  <a:pt x="0" y="321468"/>
                </a:lnTo>
                <a:cubicBezTo>
                  <a:pt x="0" y="143926"/>
                  <a:pt x="143926" y="0"/>
                  <a:pt x="321468" y="0"/>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89" name="Google Shape;389;p40"/>
          <p:cNvSpPr txBox="1"/>
          <p:nvPr/>
        </p:nvSpPr>
        <p:spPr>
          <a:xfrm>
            <a:off x="644055" y="536340"/>
            <a:ext cx="8038625" cy="511813"/>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3200"/>
              <a:buFont typeface="Arial"/>
              <a:buNone/>
            </a:pPr>
            <a:r>
              <a:rPr b="1" lang="en-US" sz="3200">
                <a:solidFill>
                  <a:schemeClr val="dk1"/>
                </a:solidFill>
                <a:latin typeface="Montserrat"/>
                <a:ea typeface="Montserrat"/>
                <a:cs typeface="Montserrat"/>
                <a:sym typeface="Montserrat"/>
              </a:rPr>
              <a:t>Impact on Satisfaction</a:t>
            </a:r>
            <a:endParaRPr/>
          </a:p>
        </p:txBody>
      </p:sp>
      <p:graphicFrame>
        <p:nvGraphicFramePr>
          <p:cNvPr id="390" name="Google Shape;390;p40"/>
          <p:cNvGraphicFramePr/>
          <p:nvPr/>
        </p:nvGraphicFramePr>
        <p:xfrm>
          <a:off x="987509" y="1497686"/>
          <a:ext cx="3000000" cy="3000000"/>
        </p:xfrm>
        <a:graphic>
          <a:graphicData uri="http://schemas.openxmlformats.org/drawingml/2006/table">
            <a:tbl>
              <a:tblPr bandRow="1" firstRow="1">
                <a:noFill/>
                <a:tableStyleId>{B80267BB-D4F1-41A0-8865-9531A0D95DB4}</a:tableStyleId>
              </a:tblPr>
              <a:tblGrid>
                <a:gridCol w="759575"/>
                <a:gridCol w="3555375"/>
                <a:gridCol w="449525"/>
                <a:gridCol w="449525"/>
                <a:gridCol w="4438150"/>
                <a:gridCol w="449475"/>
              </a:tblGrid>
              <a:tr h="1086450">
                <a:tc>
                  <a:txBody>
                    <a:bodyPr/>
                    <a:lstStyle/>
                    <a:p>
                      <a:pPr indent="0" lvl="0" marL="0" marR="0" rtl="0" algn="l">
                        <a:spcBef>
                          <a:spcPts val="0"/>
                        </a:spcBef>
                        <a:spcAft>
                          <a:spcPts val="0"/>
                        </a:spcAft>
                        <a:buNone/>
                      </a:pPr>
                      <a:r>
                        <a:t/>
                      </a:r>
                      <a:endParaRPr sz="2400" u="none" cap="none" strike="noStrike">
                        <a:latin typeface="Roboto"/>
                        <a:ea typeface="Roboto"/>
                        <a:cs typeface="Roboto"/>
                        <a:sym typeface="Roboto"/>
                      </a:endParaRPr>
                    </a:p>
                  </a:txBody>
                  <a:tcPr marT="60950" marB="60950" marR="121925" marL="121925">
                    <a:lnB cap="flat" cmpd="sng" w="1905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b="1" lang="en-US" sz="1900" u="none" cap="none" strike="noStrike">
                          <a:solidFill>
                            <a:srgbClr val="3F3F3F"/>
                          </a:solidFill>
                          <a:latin typeface="Montserrat"/>
                          <a:ea typeface="Montserrat"/>
                          <a:cs typeface="Montserrat"/>
                          <a:sym typeface="Montserrat"/>
                        </a:rPr>
                        <a:t>Condition</a:t>
                      </a:r>
                      <a:endParaRPr b="1" sz="1900" u="none" cap="none" strike="noStrike">
                        <a:solidFill>
                          <a:srgbClr val="3F3F3F"/>
                        </a:solidFill>
                        <a:latin typeface="Montserrat"/>
                        <a:ea typeface="Montserrat"/>
                        <a:cs typeface="Montserrat"/>
                        <a:sym typeface="Montserrat"/>
                      </a:endParaRPr>
                    </a:p>
                  </a:txBody>
                  <a:tcPr marT="60950" marB="60950" marR="121925" marL="121925" anchor="ctr">
                    <a:lnB cap="flat" cmpd="sng" w="1905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t/>
                      </a:r>
                      <a:endParaRPr sz="2400" u="none" cap="none" strike="noStrike">
                        <a:latin typeface="Montserrat"/>
                        <a:ea typeface="Montserrat"/>
                        <a:cs typeface="Montserrat"/>
                        <a:sym typeface="Montserrat"/>
                      </a:endParaRPr>
                    </a:p>
                  </a:txBody>
                  <a:tcPr marT="60950" marB="60950" marR="121925" marL="121925"/>
                </a:tc>
                <a:tc>
                  <a:txBody>
                    <a:bodyPr/>
                    <a:lstStyle/>
                    <a:p>
                      <a:pPr indent="0" lvl="0" marL="0" marR="0" rtl="0" algn="l">
                        <a:spcBef>
                          <a:spcPts val="0"/>
                        </a:spcBef>
                        <a:spcAft>
                          <a:spcPts val="0"/>
                        </a:spcAft>
                        <a:buNone/>
                      </a:pPr>
                      <a:r>
                        <a:t/>
                      </a:r>
                      <a:endParaRPr sz="1600" u="none" cap="none" strike="noStrike">
                        <a:latin typeface="Montserrat"/>
                        <a:ea typeface="Montserrat"/>
                        <a:cs typeface="Montserrat"/>
                        <a:sym typeface="Montserrat"/>
                      </a:endParaRPr>
                    </a:p>
                    <a:p>
                      <a:pPr indent="0" lvl="0" marL="0" marR="0" rtl="0" algn="l">
                        <a:spcBef>
                          <a:spcPts val="0"/>
                        </a:spcBef>
                        <a:spcAft>
                          <a:spcPts val="0"/>
                        </a:spcAft>
                        <a:buNone/>
                      </a:pPr>
                      <a:r>
                        <a:t/>
                      </a:r>
                      <a:endParaRPr b="0" sz="1600" u="none" cap="none" strike="noStrike">
                        <a:latin typeface="Montserrat"/>
                        <a:ea typeface="Montserrat"/>
                        <a:cs typeface="Montserrat"/>
                        <a:sym typeface="Montserrat"/>
                      </a:endParaRPr>
                    </a:p>
                  </a:txBody>
                  <a:tcPr marT="60950" marB="60950" marR="121925" marL="121925">
                    <a:lnB cap="flat" cmpd="sng" w="19050">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chemeClr val="dk1"/>
                        </a:buClr>
                        <a:buSzPts val="1600"/>
                        <a:buFont typeface="Roboto"/>
                        <a:buNone/>
                      </a:pPr>
                      <a:r>
                        <a:t/>
                      </a:r>
                      <a:endParaRPr sz="1600" u="none" cap="none" strike="noStrike">
                        <a:solidFill>
                          <a:srgbClr val="3F3F3F"/>
                        </a:solidFill>
                        <a:latin typeface="Montserrat"/>
                        <a:ea typeface="Montserrat"/>
                        <a:cs typeface="Montserrat"/>
                        <a:sym typeface="Montserrat"/>
                      </a:endParaRPr>
                    </a:p>
                    <a:p>
                      <a:pPr indent="0" lvl="0" marL="0" marR="0" rtl="0" algn="ctr">
                        <a:lnSpc>
                          <a:spcPct val="100000"/>
                        </a:lnSpc>
                        <a:spcBef>
                          <a:spcPts val="0"/>
                        </a:spcBef>
                        <a:spcAft>
                          <a:spcPts val="0"/>
                        </a:spcAft>
                        <a:buClr>
                          <a:srgbClr val="3F3F3F"/>
                        </a:buClr>
                        <a:buSzPts val="1900"/>
                        <a:buFont typeface="Montserrat"/>
                        <a:buNone/>
                      </a:pPr>
                      <a:r>
                        <a:rPr b="1" lang="en-US" sz="1900" u="none" cap="none" strike="noStrike">
                          <a:solidFill>
                            <a:srgbClr val="3F3F3F"/>
                          </a:solidFill>
                          <a:latin typeface="Montserrat"/>
                          <a:ea typeface="Montserrat"/>
                          <a:cs typeface="Montserrat"/>
                          <a:sym typeface="Montserrat"/>
                        </a:rPr>
                        <a:t>Satisfaction</a:t>
                      </a:r>
                      <a:endParaRPr/>
                    </a:p>
                  </a:txBody>
                  <a:tcPr marT="60950" marB="60950" marR="121925" marL="121925">
                    <a:lnB cap="flat" cmpd="sng" w="1905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t/>
                      </a:r>
                      <a:endParaRPr b="0" sz="1600" u="none" cap="none" strike="noStrike">
                        <a:latin typeface="Roboto"/>
                        <a:ea typeface="Roboto"/>
                        <a:cs typeface="Roboto"/>
                        <a:sym typeface="Roboto"/>
                      </a:endParaRPr>
                    </a:p>
                  </a:txBody>
                  <a:tcPr marT="60950" marB="60950" marR="121925" marL="121925">
                    <a:lnB cap="flat" cmpd="sng" w="19050">
                      <a:solidFill>
                        <a:schemeClr val="accent2"/>
                      </a:solidFill>
                      <a:prstDash val="solid"/>
                      <a:round/>
                      <a:headEnd len="sm" w="sm" type="none"/>
                      <a:tailEnd len="sm" w="sm" type="none"/>
                    </a:lnB>
                  </a:tcPr>
                </a:tc>
              </a:tr>
              <a:tr h="1059800">
                <a:tc>
                  <a:txBody>
                    <a:bodyPr/>
                    <a:lstStyle/>
                    <a:p>
                      <a:pPr indent="0" lvl="0" marL="0" marR="0" rtl="0" algn="ctr">
                        <a:spcBef>
                          <a:spcPts val="0"/>
                        </a:spcBef>
                        <a:spcAft>
                          <a:spcPts val="0"/>
                        </a:spcAft>
                        <a:buNone/>
                      </a:pPr>
                      <a:r>
                        <a:rPr lang="en-US" sz="1900" u="none" cap="none" strike="noStrike">
                          <a:solidFill>
                            <a:schemeClr val="lt1"/>
                          </a:solidFill>
                          <a:latin typeface="Roboto"/>
                          <a:ea typeface="Roboto"/>
                          <a:cs typeface="Roboto"/>
                          <a:sym typeface="Roboto"/>
                        </a:rPr>
                        <a:t>01</a:t>
                      </a:r>
                      <a:endParaRPr b="1" sz="1900" u="none" cap="none" strike="noStrike">
                        <a:solidFill>
                          <a:schemeClr val="lt1"/>
                        </a:solidFill>
                        <a:latin typeface="Roboto"/>
                        <a:ea typeface="Roboto"/>
                        <a:cs typeface="Roboto"/>
                        <a:sym typeface="Roboto"/>
                      </a:endParaRPr>
                    </a:p>
                  </a:txBody>
                  <a:tcPr marT="60950" marB="60950" marR="121925" marL="121925" anchor="ct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solidFill>
                            <a:srgbClr val="3F3F3F"/>
                          </a:solidFill>
                          <a:latin typeface="Montserrat Light"/>
                          <a:ea typeface="Montserrat Light"/>
                          <a:cs typeface="Montserrat Light"/>
                          <a:sym typeface="Montserrat Light"/>
                        </a:rPr>
                        <a:t>Current Eco Class Satisfied</a:t>
                      </a:r>
                      <a:endParaRPr sz="1600" u="none" cap="none" strike="noStrike">
                        <a:solidFill>
                          <a:srgbClr val="3F3F3F"/>
                        </a:solidFill>
                        <a:latin typeface="Montserrat Light"/>
                        <a:ea typeface="Montserrat Light"/>
                        <a:cs typeface="Montserrat Light"/>
                        <a:sym typeface="Montserrat Light"/>
                      </a:endParaRPr>
                    </a:p>
                  </a:txBody>
                  <a:tcPr marT="60950" marB="60950" marR="121925" marL="121925" anchor="ct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t/>
                      </a:r>
                      <a:endParaRPr sz="2400" u="none" cap="none" strike="noStrike">
                        <a:latin typeface="Montserrat"/>
                        <a:ea typeface="Montserrat"/>
                        <a:cs typeface="Montserrat"/>
                        <a:sym typeface="Montserrat"/>
                      </a:endParaRPr>
                    </a:p>
                  </a:txBody>
                  <a:tcPr marT="60950" marB="60950" marR="121925" marL="121925"/>
                </a:tc>
                <a:tc gridSpan="3">
                  <a:txBody>
                    <a:bodyPr/>
                    <a:lstStyle/>
                    <a:p>
                      <a:pPr indent="0" lvl="0" marL="0" marR="0" rtl="0" algn="ctr">
                        <a:spcBef>
                          <a:spcPts val="0"/>
                        </a:spcBef>
                        <a:spcAft>
                          <a:spcPts val="0"/>
                        </a:spcAft>
                        <a:buNone/>
                      </a:pPr>
                      <a:r>
                        <a:rPr b="1" lang="en-US" sz="5300" u="none" cap="none" strike="noStrike">
                          <a:solidFill>
                            <a:schemeClr val="accent3"/>
                          </a:solidFill>
                          <a:latin typeface="Montserrat"/>
                          <a:ea typeface="Montserrat"/>
                          <a:cs typeface="Montserrat"/>
                          <a:sym typeface="Montserrat"/>
                        </a:rPr>
                        <a:t>46,4%</a:t>
                      </a:r>
                      <a:endParaRPr b="1" sz="5300" u="none" cap="none" strike="noStrike">
                        <a:solidFill>
                          <a:schemeClr val="accent3"/>
                        </a:solidFill>
                        <a:latin typeface="Montserrat"/>
                        <a:ea typeface="Montserrat"/>
                        <a:cs typeface="Montserrat"/>
                        <a:sym typeface="Montserrat"/>
                      </a:endParaRPr>
                    </a:p>
                  </a:txBody>
                  <a:tcPr marT="60950" marB="60950" marR="121925" marL="121925" anchor="ct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hMerge="1"/>
                <a:tc hMerge="1"/>
              </a:tr>
              <a:tr h="1059800">
                <a:tc>
                  <a:txBody>
                    <a:bodyPr/>
                    <a:lstStyle/>
                    <a:p>
                      <a:pPr indent="0" lvl="0" marL="0" marR="0" rtl="0" algn="ctr">
                        <a:spcBef>
                          <a:spcPts val="0"/>
                        </a:spcBef>
                        <a:spcAft>
                          <a:spcPts val="0"/>
                        </a:spcAft>
                        <a:buNone/>
                      </a:pPr>
                      <a:r>
                        <a:rPr lang="en-US" sz="1900" u="none" cap="none" strike="noStrike">
                          <a:solidFill>
                            <a:schemeClr val="lt1"/>
                          </a:solidFill>
                          <a:latin typeface="Roboto"/>
                          <a:ea typeface="Roboto"/>
                          <a:cs typeface="Roboto"/>
                          <a:sym typeface="Roboto"/>
                        </a:rPr>
                        <a:t>02</a:t>
                      </a:r>
                      <a:endParaRPr b="1" sz="1900" u="none" cap="none" strike="noStrike">
                        <a:solidFill>
                          <a:schemeClr val="lt1"/>
                        </a:solidFill>
                        <a:latin typeface="Roboto"/>
                        <a:ea typeface="Roboto"/>
                        <a:cs typeface="Roboto"/>
                        <a:sym typeface="Roboto"/>
                      </a:endParaRPr>
                    </a:p>
                  </a:txBody>
                  <a:tcPr marT="60950" marB="60950" marR="121925" marL="121925" anchor="ct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3F3F3F"/>
                        </a:buClr>
                        <a:buSzPts val="1600"/>
                        <a:buFont typeface="Montserrat Light"/>
                        <a:buNone/>
                      </a:pPr>
                      <a:r>
                        <a:rPr lang="en-US" sz="1600" u="none" cap="none" strike="noStrike">
                          <a:solidFill>
                            <a:srgbClr val="3F3F3F"/>
                          </a:solidFill>
                          <a:latin typeface="Montserrat Light"/>
                          <a:ea typeface="Montserrat Light"/>
                          <a:cs typeface="Montserrat Light"/>
                          <a:sym typeface="Montserrat Light"/>
                        </a:rPr>
                        <a:t>Impact on Eco Class Satisfied</a:t>
                      </a:r>
                      <a:endParaRPr sz="1600" u="none" cap="none" strike="noStrike">
                        <a:solidFill>
                          <a:srgbClr val="3F3F3F"/>
                        </a:solidFill>
                        <a:latin typeface="Montserrat Light"/>
                        <a:ea typeface="Montserrat Light"/>
                        <a:cs typeface="Montserrat Light"/>
                        <a:sym typeface="Montserrat Light"/>
                      </a:endParaRPr>
                    </a:p>
                  </a:txBody>
                  <a:tcPr marT="60950" marB="60950" marR="121925" marL="121925" anchor="ct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t/>
                      </a:r>
                      <a:endParaRPr sz="2400" u="none" cap="none" strike="noStrike">
                        <a:latin typeface="Montserrat"/>
                        <a:ea typeface="Montserrat"/>
                        <a:cs typeface="Montserrat"/>
                        <a:sym typeface="Montserrat"/>
                      </a:endParaRPr>
                    </a:p>
                  </a:txBody>
                  <a:tcPr marT="60950" marB="60950" marR="121925" marL="121925"/>
                </a:tc>
                <a:tc gridSpan="3">
                  <a:txBody>
                    <a:bodyPr/>
                    <a:lstStyle/>
                    <a:p>
                      <a:pPr indent="0" lvl="0" marL="0" marR="0" rtl="0" algn="ctr">
                        <a:spcBef>
                          <a:spcPts val="0"/>
                        </a:spcBef>
                        <a:spcAft>
                          <a:spcPts val="0"/>
                        </a:spcAft>
                        <a:buNone/>
                      </a:pPr>
                      <a:r>
                        <a:rPr b="1" lang="en-US" sz="5300" u="none" cap="none" strike="noStrike">
                          <a:solidFill>
                            <a:schemeClr val="accent4"/>
                          </a:solidFill>
                          <a:latin typeface="Montserrat"/>
                          <a:ea typeface="Montserrat"/>
                          <a:cs typeface="Montserrat"/>
                          <a:sym typeface="Montserrat"/>
                        </a:rPr>
                        <a:t>71,8%</a:t>
                      </a:r>
                      <a:endParaRPr b="1" sz="5300" u="none" cap="none" strike="noStrike">
                        <a:solidFill>
                          <a:schemeClr val="accent4"/>
                        </a:solidFill>
                        <a:latin typeface="Montserrat"/>
                        <a:ea typeface="Montserrat"/>
                        <a:cs typeface="Montserrat"/>
                        <a:sym typeface="Montserrat"/>
                      </a:endParaRPr>
                    </a:p>
                  </a:txBody>
                  <a:tcPr marT="60950" marB="60950" marR="121925" marL="121925" anchor="ct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hMerge="1"/>
                <a:tc hMerge="1"/>
              </a:tr>
              <a:tr h="1059800">
                <a:tc>
                  <a:txBody>
                    <a:bodyPr/>
                    <a:lstStyle/>
                    <a:p>
                      <a:pPr indent="0" lvl="0" marL="0" marR="0" rtl="0" algn="ctr">
                        <a:spcBef>
                          <a:spcPts val="0"/>
                        </a:spcBef>
                        <a:spcAft>
                          <a:spcPts val="0"/>
                        </a:spcAft>
                        <a:buNone/>
                      </a:pPr>
                      <a:r>
                        <a:rPr lang="en-US" sz="1900" u="none" cap="none" strike="noStrike">
                          <a:solidFill>
                            <a:schemeClr val="lt1"/>
                          </a:solidFill>
                          <a:latin typeface="Roboto"/>
                          <a:ea typeface="Roboto"/>
                          <a:cs typeface="Roboto"/>
                          <a:sym typeface="Roboto"/>
                        </a:rPr>
                        <a:t>03</a:t>
                      </a:r>
                      <a:endParaRPr b="1" sz="1900" u="none" cap="none" strike="noStrike">
                        <a:solidFill>
                          <a:schemeClr val="lt1"/>
                        </a:solidFill>
                        <a:latin typeface="Roboto"/>
                        <a:ea typeface="Roboto"/>
                        <a:cs typeface="Roboto"/>
                        <a:sym typeface="Roboto"/>
                      </a:endParaRPr>
                    </a:p>
                  </a:txBody>
                  <a:tcPr marT="60950" marB="60950" marR="121925" marL="121925" anchor="ct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rPr lang="en-US" sz="1600" u="none" cap="none" strike="noStrike">
                          <a:solidFill>
                            <a:srgbClr val="3F3F3F"/>
                          </a:solidFill>
                          <a:latin typeface="Montserrat Light"/>
                          <a:ea typeface="Montserrat Light"/>
                          <a:cs typeface="Montserrat Light"/>
                          <a:sym typeface="Montserrat Light"/>
                        </a:rPr>
                        <a:t>Impact on Invistico Customer</a:t>
                      </a:r>
                      <a:endParaRPr/>
                    </a:p>
                    <a:p>
                      <a:pPr indent="0" lvl="0" marL="0" marR="0" rtl="0" algn="l">
                        <a:spcBef>
                          <a:spcPts val="0"/>
                        </a:spcBef>
                        <a:spcAft>
                          <a:spcPts val="0"/>
                        </a:spcAft>
                        <a:buNone/>
                      </a:pPr>
                      <a:r>
                        <a:rPr lang="en-US" sz="1600" u="none" cap="none" strike="noStrike">
                          <a:solidFill>
                            <a:srgbClr val="3F3F3F"/>
                          </a:solidFill>
                          <a:latin typeface="Montserrat Light"/>
                          <a:ea typeface="Montserrat Light"/>
                          <a:cs typeface="Montserrat Light"/>
                          <a:sym typeface="Montserrat Light"/>
                        </a:rPr>
                        <a:t>Satisfaction</a:t>
                      </a:r>
                      <a:endParaRPr sz="1600" u="none" cap="none" strike="noStrike">
                        <a:solidFill>
                          <a:srgbClr val="3F3F3F"/>
                        </a:solidFill>
                        <a:latin typeface="Montserrat Light"/>
                        <a:ea typeface="Montserrat Light"/>
                        <a:cs typeface="Montserrat Light"/>
                        <a:sym typeface="Montserrat Light"/>
                      </a:endParaRPr>
                    </a:p>
                  </a:txBody>
                  <a:tcPr marT="60950" marB="60950" marR="121925" marL="121925" anchor="ct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a:txBody>
                    <a:bodyPr/>
                    <a:lstStyle/>
                    <a:p>
                      <a:pPr indent="0" lvl="0" marL="0" marR="0" rtl="0" algn="l">
                        <a:spcBef>
                          <a:spcPts val="0"/>
                        </a:spcBef>
                        <a:spcAft>
                          <a:spcPts val="0"/>
                        </a:spcAft>
                        <a:buNone/>
                      </a:pPr>
                      <a:r>
                        <a:t/>
                      </a:r>
                      <a:endParaRPr sz="2400" u="none" cap="none" strike="noStrike">
                        <a:latin typeface="Montserrat"/>
                        <a:ea typeface="Montserrat"/>
                        <a:cs typeface="Montserrat"/>
                        <a:sym typeface="Montserrat"/>
                      </a:endParaRPr>
                    </a:p>
                  </a:txBody>
                  <a:tcPr marT="60950" marB="60950" marR="121925" marL="121925"/>
                </a:tc>
                <a:tc gridSpan="3">
                  <a:txBody>
                    <a:bodyPr/>
                    <a:lstStyle/>
                    <a:p>
                      <a:pPr indent="0" lvl="0" marL="0" marR="0" rtl="0" algn="ctr">
                        <a:spcBef>
                          <a:spcPts val="0"/>
                        </a:spcBef>
                        <a:spcAft>
                          <a:spcPts val="0"/>
                        </a:spcAft>
                        <a:buNone/>
                      </a:pPr>
                      <a:r>
                        <a:rPr b="1" lang="en-US" sz="5300" u="none" cap="none" strike="noStrike">
                          <a:solidFill>
                            <a:schemeClr val="accent1"/>
                          </a:solidFill>
                          <a:latin typeface="Montserrat"/>
                          <a:ea typeface="Montserrat"/>
                          <a:cs typeface="Montserrat"/>
                          <a:sym typeface="Montserrat"/>
                        </a:rPr>
                        <a:t>80,8%</a:t>
                      </a:r>
                      <a:endParaRPr b="1" sz="5300" u="none" cap="none" strike="noStrike">
                        <a:solidFill>
                          <a:schemeClr val="accent1"/>
                        </a:solidFill>
                        <a:latin typeface="Montserrat"/>
                        <a:ea typeface="Montserrat"/>
                        <a:cs typeface="Montserrat"/>
                        <a:sym typeface="Montserrat"/>
                      </a:endParaRPr>
                    </a:p>
                  </a:txBody>
                  <a:tcPr marT="60950" marB="60950" marR="121925" marL="121925" anchor="ctr">
                    <a:lnT cap="flat" cmpd="sng" w="19050">
                      <a:solidFill>
                        <a:schemeClr val="accent2"/>
                      </a:solidFill>
                      <a:prstDash val="solid"/>
                      <a:round/>
                      <a:headEnd len="sm" w="sm" type="none"/>
                      <a:tailEnd len="sm" w="sm" type="none"/>
                    </a:lnT>
                    <a:lnB cap="flat" cmpd="sng" w="19050">
                      <a:solidFill>
                        <a:schemeClr val="accent2"/>
                      </a:solidFill>
                      <a:prstDash val="solid"/>
                      <a:round/>
                      <a:headEnd len="sm" w="sm" type="none"/>
                      <a:tailEnd len="sm" w="sm" type="none"/>
                    </a:lnB>
                  </a:tcPr>
                </a:tc>
                <a:tc hMerge="1"/>
                <a:tc hMerge="1"/>
              </a:tr>
            </a:tbl>
          </a:graphicData>
        </a:graphic>
      </p:graphicFrame>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83"/>
                                        </p:tgtEl>
                                        <p:attrNameLst>
                                          <p:attrName>style.visibility</p:attrName>
                                        </p:attrNameLst>
                                      </p:cBhvr>
                                      <p:to>
                                        <p:strVal val="visible"/>
                                      </p:to>
                                    </p:set>
                                    <p:anim calcmode="lin" valueType="num">
                                      <p:cBhvr additive="base">
                                        <p:cTn dur="1000"/>
                                        <p:tgtEl>
                                          <p:spTgt spid="3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84"/>
                                        </p:tgtEl>
                                        <p:attrNameLst>
                                          <p:attrName>style.visibility</p:attrName>
                                        </p:attrNameLst>
                                      </p:cBhvr>
                                      <p:to>
                                        <p:strVal val="visible"/>
                                      </p:to>
                                    </p:set>
                                    <p:anim calcmode="lin" valueType="num">
                                      <p:cBhvr additive="base">
                                        <p:cTn dur="1000"/>
                                        <p:tgtEl>
                                          <p:spTgt spid="3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88"/>
                                        </p:tgtEl>
                                        <p:attrNameLst>
                                          <p:attrName>style.visibility</p:attrName>
                                        </p:attrNameLst>
                                      </p:cBhvr>
                                      <p:to>
                                        <p:strVal val="visible"/>
                                      </p:to>
                                    </p:set>
                                    <p:anim calcmode="lin" valueType="num">
                                      <p:cBhvr additive="base">
                                        <p:cTn dur="1000"/>
                                        <p:tgtEl>
                                          <p:spTgt spid="3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anim calcmode="lin" valueType="num">
                                      <p:cBhvr additive="base">
                                        <p:cTn dur="1000"/>
                                        <p:tgtEl>
                                          <p:spTgt spid="38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41"/>
          <p:cNvSpPr/>
          <p:nvPr/>
        </p:nvSpPr>
        <p:spPr>
          <a:xfrm>
            <a:off x="0" y="415964"/>
            <a:ext cx="399358" cy="634824"/>
          </a:xfrm>
          <a:custGeom>
            <a:rect b="b" l="l" r="r" t="t"/>
            <a:pathLst>
              <a:path extrusionOk="0" h="745896" w="469232">
                <a:moveTo>
                  <a:pt x="48129" y="0"/>
                </a:moveTo>
                <a:lnTo>
                  <a:pt x="168440" y="0"/>
                </a:lnTo>
                <a:cubicBezTo>
                  <a:pt x="334563" y="0"/>
                  <a:pt x="469232" y="134669"/>
                  <a:pt x="469232" y="300792"/>
                </a:cubicBezTo>
                <a:lnTo>
                  <a:pt x="469232" y="445104"/>
                </a:lnTo>
                <a:cubicBezTo>
                  <a:pt x="469232" y="611227"/>
                  <a:pt x="334563" y="745896"/>
                  <a:pt x="168440" y="745896"/>
                </a:cubicBezTo>
                <a:lnTo>
                  <a:pt x="48129" y="745896"/>
                </a:lnTo>
                <a:lnTo>
                  <a:pt x="0" y="741044"/>
                </a:lnTo>
                <a:lnTo>
                  <a:pt x="0" y="4852"/>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396" name="Google Shape;396;p41"/>
          <p:cNvGrpSpPr/>
          <p:nvPr/>
        </p:nvGrpSpPr>
        <p:grpSpPr>
          <a:xfrm>
            <a:off x="145386" y="620214"/>
            <a:ext cx="54293" cy="226325"/>
            <a:chOff x="5494615" y="709925"/>
            <a:chExt cx="96191" cy="400991"/>
          </a:xfrm>
        </p:grpSpPr>
        <p:sp>
          <p:nvSpPr>
            <p:cNvPr id="397" name="Google Shape;397;p41"/>
            <p:cNvSpPr/>
            <p:nvPr/>
          </p:nvSpPr>
          <p:spPr>
            <a:xfrm>
              <a:off x="5494615" y="7099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98" name="Google Shape;398;p41"/>
            <p:cNvSpPr/>
            <p:nvPr/>
          </p:nvSpPr>
          <p:spPr>
            <a:xfrm>
              <a:off x="5494615" y="8623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99" name="Google Shape;399;p41"/>
            <p:cNvSpPr/>
            <p:nvPr/>
          </p:nvSpPr>
          <p:spPr>
            <a:xfrm>
              <a:off x="5494615" y="10147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400" name="Google Shape;400;p41"/>
          <p:cNvSpPr/>
          <p:nvPr/>
        </p:nvSpPr>
        <p:spPr>
          <a:xfrm>
            <a:off x="11582400" y="6308726"/>
            <a:ext cx="609600" cy="549275"/>
          </a:xfrm>
          <a:custGeom>
            <a:rect b="b" l="l" r="r" t="t"/>
            <a:pathLst>
              <a:path extrusionOk="0" h="549275" w="609600">
                <a:moveTo>
                  <a:pt x="321468" y="0"/>
                </a:moveTo>
                <a:lnTo>
                  <a:pt x="609600" y="0"/>
                </a:lnTo>
                <a:lnTo>
                  <a:pt x="609600" y="549275"/>
                </a:lnTo>
                <a:lnTo>
                  <a:pt x="0" y="549275"/>
                </a:lnTo>
                <a:lnTo>
                  <a:pt x="0" y="321468"/>
                </a:lnTo>
                <a:cubicBezTo>
                  <a:pt x="0" y="143926"/>
                  <a:pt x="143926" y="0"/>
                  <a:pt x="321468" y="0"/>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401" name="Google Shape;401;p41"/>
          <p:cNvSpPr txBox="1"/>
          <p:nvPr/>
        </p:nvSpPr>
        <p:spPr>
          <a:xfrm>
            <a:off x="644056" y="536340"/>
            <a:ext cx="5897562" cy="511813"/>
          </a:xfrm>
          <a:prstGeom prst="rect">
            <a:avLst/>
          </a:prstGeom>
          <a:noFill/>
          <a:ln>
            <a:noFill/>
          </a:ln>
        </p:spPr>
        <p:txBody>
          <a:bodyPr anchorCtr="0" anchor="t" bIns="45700" lIns="91425" spcFirstLastPara="1" rIns="91425" wrap="square" tIns="45700">
            <a:normAutofit fontScale="92500"/>
          </a:bodyPr>
          <a:lstStyle/>
          <a:p>
            <a:pPr indent="0" lvl="0" marL="0" marR="0" rtl="0" algn="l">
              <a:lnSpc>
                <a:spcPct val="90000"/>
              </a:lnSpc>
              <a:spcBef>
                <a:spcPts val="0"/>
              </a:spcBef>
              <a:spcAft>
                <a:spcPts val="0"/>
              </a:spcAft>
              <a:buClr>
                <a:schemeClr val="dk1"/>
              </a:buClr>
              <a:buSzPct val="100000"/>
              <a:buFont typeface="Arial"/>
              <a:buNone/>
            </a:pPr>
            <a:r>
              <a:rPr b="1" lang="en-US" sz="3200">
                <a:solidFill>
                  <a:schemeClr val="dk1"/>
                </a:solidFill>
                <a:latin typeface="Montserrat"/>
                <a:ea typeface="Montserrat"/>
                <a:cs typeface="Montserrat"/>
                <a:sym typeface="Montserrat"/>
              </a:rPr>
              <a:t>Impact on Revenue &amp; Profit</a:t>
            </a:r>
            <a:endParaRPr/>
          </a:p>
        </p:txBody>
      </p:sp>
      <p:graphicFrame>
        <p:nvGraphicFramePr>
          <p:cNvPr id="402" name="Google Shape;402;p41"/>
          <p:cNvGraphicFramePr/>
          <p:nvPr/>
        </p:nvGraphicFramePr>
        <p:xfrm>
          <a:off x="838200" y="1512587"/>
          <a:ext cx="3000000" cy="3000000"/>
        </p:xfrm>
        <a:graphic>
          <a:graphicData uri="http://schemas.openxmlformats.org/drawingml/2006/table">
            <a:tbl>
              <a:tblPr bandRow="1" firstRow="1">
                <a:noFill/>
                <a:tableStyleId>{35CC72DA-4C1E-4615-B64B-63CDB40F5AF1}</a:tableStyleId>
              </a:tblPr>
              <a:tblGrid>
                <a:gridCol w="2804650"/>
                <a:gridCol w="2376950"/>
              </a:tblGrid>
              <a:tr h="430950">
                <a:tc gridSpan="2">
                  <a:txBody>
                    <a:bodyPr/>
                    <a:lstStyle/>
                    <a:p>
                      <a:pPr indent="0" lvl="0" marL="0" marR="0" rtl="0" algn="ctr">
                        <a:spcBef>
                          <a:spcPts val="0"/>
                        </a:spcBef>
                        <a:spcAft>
                          <a:spcPts val="0"/>
                        </a:spcAft>
                        <a:buNone/>
                      </a:pPr>
                      <a:r>
                        <a:rPr lang="en-US" sz="1800" u="none" cap="none" strike="noStrike"/>
                        <a:t>Customer Lifetime Value</a:t>
                      </a:r>
                      <a:endParaRPr sz="1800" u="none" cap="none" strike="noStrike"/>
                    </a:p>
                  </a:txBody>
                  <a:tcPr marT="45725" marB="45725" marR="91450" marL="91450"/>
                </a:tc>
                <a:tc hMerge="1"/>
              </a:tr>
              <a:tr h="430950">
                <a:tc>
                  <a:txBody>
                    <a:bodyPr/>
                    <a:lstStyle/>
                    <a:p>
                      <a:pPr indent="0" lvl="0" marL="0" marR="0" rtl="0" algn="l">
                        <a:spcBef>
                          <a:spcPts val="0"/>
                        </a:spcBef>
                        <a:spcAft>
                          <a:spcPts val="0"/>
                        </a:spcAft>
                        <a:buNone/>
                      </a:pPr>
                      <a:r>
                        <a:rPr lang="en-US" sz="1500" u="none" cap="none" strike="noStrike">
                          <a:latin typeface="Montserrat Light"/>
                          <a:ea typeface="Montserrat Light"/>
                          <a:cs typeface="Montserrat Light"/>
                          <a:sym typeface="Montserrat Light"/>
                        </a:rPr>
                        <a:t>Average Ticket Price</a:t>
                      </a:r>
                      <a:endParaRPr/>
                    </a:p>
                  </a:txBody>
                  <a:tcPr marT="45725" marB="45725" marR="91450" marL="91450"/>
                </a:tc>
                <a:tc>
                  <a:txBody>
                    <a:bodyPr/>
                    <a:lstStyle/>
                    <a:p>
                      <a:pPr indent="0" lvl="0" marL="0" marR="0" rtl="0" algn="r">
                        <a:spcBef>
                          <a:spcPts val="0"/>
                        </a:spcBef>
                        <a:spcAft>
                          <a:spcPts val="0"/>
                        </a:spcAft>
                        <a:buNone/>
                      </a:pPr>
                      <a:r>
                        <a:rPr lang="en-US" sz="1500">
                          <a:latin typeface="Montserrat Light"/>
                          <a:ea typeface="Montserrat Light"/>
                          <a:cs typeface="Montserrat Light"/>
                          <a:sym typeface="Montserrat Light"/>
                        </a:rPr>
                        <a:t>Rp. 1.750.000,-</a:t>
                      </a:r>
                      <a:endParaRPr sz="1500">
                        <a:latin typeface="Montserrat Light"/>
                        <a:ea typeface="Montserrat Light"/>
                        <a:cs typeface="Montserrat Light"/>
                        <a:sym typeface="Montserrat Light"/>
                      </a:endParaRPr>
                    </a:p>
                  </a:txBody>
                  <a:tcPr marT="45725" marB="45725" marR="91450" marL="91450" anchor="ctr"/>
                </a:tc>
              </a:tr>
              <a:tr h="637575">
                <a:tc>
                  <a:txBody>
                    <a:bodyPr/>
                    <a:lstStyle/>
                    <a:p>
                      <a:pPr indent="0" lvl="0" marL="0" marR="0" rtl="0" algn="l">
                        <a:spcBef>
                          <a:spcPts val="0"/>
                        </a:spcBef>
                        <a:spcAft>
                          <a:spcPts val="0"/>
                        </a:spcAft>
                        <a:buNone/>
                      </a:pPr>
                      <a:r>
                        <a:rPr lang="en-US" sz="1500">
                          <a:latin typeface="Montserrat Light"/>
                          <a:ea typeface="Montserrat Light"/>
                          <a:cs typeface="Montserrat Light"/>
                          <a:sym typeface="Montserrat Light"/>
                        </a:rPr>
                        <a:t>Average Customer Flying Year</a:t>
                      </a:r>
                      <a:endParaRPr/>
                    </a:p>
                  </a:txBody>
                  <a:tcPr marT="45725" marB="45725" marR="91450" marL="91450"/>
                </a:tc>
                <a:tc>
                  <a:txBody>
                    <a:bodyPr/>
                    <a:lstStyle/>
                    <a:p>
                      <a:pPr indent="0" lvl="0" marL="0" marR="0" rtl="0" algn="r">
                        <a:spcBef>
                          <a:spcPts val="0"/>
                        </a:spcBef>
                        <a:spcAft>
                          <a:spcPts val="0"/>
                        </a:spcAft>
                        <a:buNone/>
                      </a:pPr>
                      <a:r>
                        <a:rPr lang="en-US" sz="1500">
                          <a:latin typeface="Montserrat Light"/>
                          <a:ea typeface="Montserrat Light"/>
                          <a:cs typeface="Montserrat Light"/>
                          <a:sym typeface="Montserrat Light"/>
                        </a:rPr>
                        <a:t>3X</a:t>
                      </a:r>
                      <a:endParaRPr sz="1500">
                        <a:latin typeface="Montserrat Light"/>
                        <a:ea typeface="Montserrat Light"/>
                        <a:cs typeface="Montserrat Light"/>
                        <a:sym typeface="Montserrat Light"/>
                      </a:endParaRPr>
                    </a:p>
                  </a:txBody>
                  <a:tcPr marT="45725" marB="45725" marR="91450" marL="91450" anchor="ctr"/>
                </a:tc>
              </a:tr>
              <a:tr h="430950">
                <a:tc>
                  <a:txBody>
                    <a:bodyPr/>
                    <a:lstStyle/>
                    <a:p>
                      <a:pPr indent="0" lvl="0" marL="0" marR="0" rtl="0" algn="l">
                        <a:spcBef>
                          <a:spcPts val="0"/>
                        </a:spcBef>
                        <a:spcAft>
                          <a:spcPts val="0"/>
                        </a:spcAft>
                        <a:buNone/>
                      </a:pPr>
                      <a:r>
                        <a:rPr lang="en-US" sz="1500">
                          <a:latin typeface="Montserrat Light"/>
                          <a:ea typeface="Montserrat Light"/>
                          <a:cs typeface="Montserrat Light"/>
                          <a:sym typeface="Montserrat Light"/>
                        </a:rPr>
                        <a:t>Customer Retention</a:t>
                      </a:r>
                      <a:endParaRPr sz="1500">
                        <a:latin typeface="Montserrat Light"/>
                        <a:ea typeface="Montserrat Light"/>
                        <a:cs typeface="Montserrat Light"/>
                        <a:sym typeface="Montserrat Light"/>
                      </a:endParaRPr>
                    </a:p>
                  </a:txBody>
                  <a:tcPr marT="45725" marB="45725" marR="91450" marL="91450"/>
                </a:tc>
                <a:tc>
                  <a:txBody>
                    <a:bodyPr/>
                    <a:lstStyle/>
                    <a:p>
                      <a:pPr indent="0" lvl="0" marL="0" marR="0" rtl="0" algn="r">
                        <a:spcBef>
                          <a:spcPts val="0"/>
                        </a:spcBef>
                        <a:spcAft>
                          <a:spcPts val="0"/>
                        </a:spcAft>
                        <a:buNone/>
                      </a:pPr>
                      <a:r>
                        <a:rPr lang="en-US" sz="1500">
                          <a:latin typeface="Montserrat Light"/>
                          <a:ea typeface="Montserrat Light"/>
                          <a:cs typeface="Montserrat Light"/>
                          <a:sym typeface="Montserrat Light"/>
                        </a:rPr>
                        <a:t>6,09%</a:t>
                      </a:r>
                      <a:endParaRPr sz="1500">
                        <a:latin typeface="Montserrat Light"/>
                        <a:ea typeface="Montserrat Light"/>
                        <a:cs typeface="Montserrat Light"/>
                        <a:sym typeface="Montserrat Light"/>
                      </a:endParaRPr>
                    </a:p>
                  </a:txBody>
                  <a:tcPr marT="45725" marB="45725" marR="91450" marL="91450" anchor="ctr"/>
                </a:tc>
              </a:tr>
              <a:tr h="430950">
                <a:tc>
                  <a:txBody>
                    <a:bodyPr/>
                    <a:lstStyle/>
                    <a:p>
                      <a:pPr indent="0" lvl="0" marL="0" marR="0" rtl="0" algn="l">
                        <a:spcBef>
                          <a:spcPts val="0"/>
                        </a:spcBef>
                        <a:spcAft>
                          <a:spcPts val="0"/>
                        </a:spcAft>
                        <a:buNone/>
                      </a:pPr>
                      <a:r>
                        <a:rPr lang="en-US" sz="1500">
                          <a:latin typeface="Montserrat Light"/>
                          <a:ea typeface="Montserrat Light"/>
                          <a:cs typeface="Montserrat Light"/>
                          <a:sym typeface="Montserrat Light"/>
                        </a:rPr>
                        <a:t>Gross Profit Margin</a:t>
                      </a:r>
                      <a:endParaRPr sz="1500">
                        <a:latin typeface="Montserrat Light"/>
                        <a:ea typeface="Montserrat Light"/>
                        <a:cs typeface="Montserrat Light"/>
                        <a:sym typeface="Montserrat Light"/>
                      </a:endParaRPr>
                    </a:p>
                  </a:txBody>
                  <a:tcPr marT="45725" marB="45725" marR="91450" marL="91450"/>
                </a:tc>
                <a:tc>
                  <a:txBody>
                    <a:bodyPr/>
                    <a:lstStyle/>
                    <a:p>
                      <a:pPr indent="0" lvl="0" marL="0" marR="0" rtl="0" algn="r">
                        <a:spcBef>
                          <a:spcPts val="0"/>
                        </a:spcBef>
                        <a:spcAft>
                          <a:spcPts val="0"/>
                        </a:spcAft>
                        <a:buNone/>
                      </a:pPr>
                      <a:r>
                        <a:rPr lang="en-US" sz="1500">
                          <a:latin typeface="Montserrat Light"/>
                          <a:ea typeface="Montserrat Light"/>
                          <a:cs typeface="Montserrat Light"/>
                          <a:sym typeface="Montserrat Light"/>
                        </a:rPr>
                        <a:t>16,11%</a:t>
                      </a:r>
                      <a:endParaRPr sz="1500">
                        <a:latin typeface="Montserrat Light"/>
                        <a:ea typeface="Montserrat Light"/>
                        <a:cs typeface="Montserrat Light"/>
                        <a:sym typeface="Montserrat Light"/>
                      </a:endParaRPr>
                    </a:p>
                  </a:txBody>
                  <a:tcPr marT="45725" marB="45725" marR="91450" marL="91450" anchor="ctr"/>
                </a:tc>
              </a:tr>
              <a:tr h="430950">
                <a:tc>
                  <a:txBody>
                    <a:bodyPr/>
                    <a:lstStyle/>
                    <a:p>
                      <a:pPr indent="0" lvl="0" marL="0" marR="0" rtl="0" algn="l">
                        <a:spcBef>
                          <a:spcPts val="0"/>
                        </a:spcBef>
                        <a:spcAft>
                          <a:spcPts val="0"/>
                        </a:spcAft>
                        <a:buNone/>
                      </a:pPr>
                      <a:r>
                        <a:rPr lang="en-US" sz="1500">
                          <a:latin typeface="Montserrat Light"/>
                          <a:ea typeface="Montserrat Light"/>
                          <a:cs typeface="Montserrat Light"/>
                          <a:sym typeface="Montserrat Light"/>
                        </a:rPr>
                        <a:t>seat occupancy</a:t>
                      </a:r>
                      <a:endParaRPr/>
                    </a:p>
                  </a:txBody>
                  <a:tcPr marT="45725" marB="45725" marR="91450" marL="91450"/>
                </a:tc>
                <a:tc>
                  <a:txBody>
                    <a:bodyPr/>
                    <a:lstStyle/>
                    <a:p>
                      <a:pPr indent="0" lvl="0" marL="0" marR="0" rtl="0" algn="r">
                        <a:spcBef>
                          <a:spcPts val="0"/>
                        </a:spcBef>
                        <a:spcAft>
                          <a:spcPts val="0"/>
                        </a:spcAft>
                        <a:buNone/>
                      </a:pPr>
                      <a:r>
                        <a:rPr lang="en-US" sz="1500">
                          <a:latin typeface="Montserrat Light"/>
                          <a:ea typeface="Montserrat Light"/>
                          <a:cs typeface="Montserrat Light"/>
                          <a:sym typeface="Montserrat Light"/>
                        </a:rPr>
                        <a:t>74%</a:t>
                      </a:r>
                      <a:endParaRPr sz="1500">
                        <a:latin typeface="Montserrat Light"/>
                        <a:ea typeface="Montserrat Light"/>
                        <a:cs typeface="Montserrat Light"/>
                        <a:sym typeface="Montserrat Light"/>
                      </a:endParaRPr>
                    </a:p>
                  </a:txBody>
                  <a:tcPr marT="45725" marB="45725" marR="91450" marL="91450" anchor="ctr"/>
                </a:tc>
              </a:tr>
              <a:tr h="430950">
                <a:tc>
                  <a:txBody>
                    <a:bodyPr/>
                    <a:lstStyle/>
                    <a:p>
                      <a:pPr indent="0" lvl="0" marL="0" marR="0" rtl="0" algn="l">
                        <a:spcBef>
                          <a:spcPts val="0"/>
                        </a:spcBef>
                        <a:spcAft>
                          <a:spcPts val="0"/>
                        </a:spcAft>
                        <a:buNone/>
                      </a:pPr>
                      <a:r>
                        <a:rPr b="1" lang="en-US" sz="1500">
                          <a:latin typeface="Montserrat"/>
                          <a:ea typeface="Montserrat"/>
                          <a:cs typeface="Montserrat"/>
                          <a:sym typeface="Montserrat"/>
                        </a:rPr>
                        <a:t>Customer Lifetime Value</a:t>
                      </a:r>
                      <a:endParaRPr b="1" sz="1500">
                        <a:latin typeface="Montserrat"/>
                        <a:ea typeface="Montserrat"/>
                        <a:cs typeface="Montserrat"/>
                        <a:sym typeface="Montserrat"/>
                      </a:endParaRPr>
                    </a:p>
                  </a:txBody>
                  <a:tcPr marT="45725" marB="45725" marR="91450" marL="91450"/>
                </a:tc>
                <a:tc>
                  <a:txBody>
                    <a:bodyPr/>
                    <a:lstStyle/>
                    <a:p>
                      <a:pPr indent="0" lvl="0" marL="0" marR="0" rtl="0" algn="r">
                        <a:spcBef>
                          <a:spcPts val="0"/>
                        </a:spcBef>
                        <a:spcAft>
                          <a:spcPts val="0"/>
                        </a:spcAft>
                        <a:buNone/>
                      </a:pPr>
                      <a:r>
                        <a:rPr b="1" lang="en-US" sz="1500">
                          <a:solidFill>
                            <a:schemeClr val="dk1"/>
                          </a:solidFill>
                          <a:latin typeface="Montserrat"/>
                          <a:ea typeface="Montserrat"/>
                          <a:cs typeface="Montserrat"/>
                          <a:sym typeface="Montserrat"/>
                        </a:rPr>
                        <a:t>39.089,39</a:t>
                      </a:r>
                      <a:endParaRPr b="1" sz="1500">
                        <a:latin typeface="Montserrat"/>
                        <a:ea typeface="Montserrat"/>
                        <a:cs typeface="Montserrat"/>
                        <a:sym typeface="Montserrat"/>
                      </a:endParaRPr>
                    </a:p>
                  </a:txBody>
                  <a:tcPr marT="45725" marB="45725" marR="91450" marL="91450" anchor="ctr"/>
                </a:tc>
              </a:tr>
              <a:tr h="430950">
                <a:tc>
                  <a:txBody>
                    <a:bodyPr/>
                    <a:lstStyle/>
                    <a:p>
                      <a:pPr indent="0" lvl="0" marL="0" marR="0" rtl="0" algn="l">
                        <a:spcBef>
                          <a:spcPts val="0"/>
                        </a:spcBef>
                        <a:spcAft>
                          <a:spcPts val="0"/>
                        </a:spcAft>
                        <a:buNone/>
                      </a:pPr>
                      <a:r>
                        <a:rPr lang="en-US" sz="1500">
                          <a:latin typeface="Montserrat"/>
                          <a:ea typeface="Montserrat"/>
                          <a:cs typeface="Montserrat"/>
                          <a:sym typeface="Montserrat"/>
                        </a:rPr>
                        <a:t>Number of customers</a:t>
                      </a:r>
                      <a:endParaRPr/>
                    </a:p>
                  </a:txBody>
                  <a:tcPr marT="45725" marB="45725" marR="91450" marL="91450"/>
                </a:tc>
                <a:tc>
                  <a:txBody>
                    <a:bodyPr/>
                    <a:lstStyle/>
                    <a:p>
                      <a:pPr indent="0" lvl="0" marL="0" marR="0" rtl="0" algn="r">
                        <a:spcBef>
                          <a:spcPts val="0"/>
                        </a:spcBef>
                        <a:spcAft>
                          <a:spcPts val="0"/>
                        </a:spcAft>
                        <a:buNone/>
                      </a:pPr>
                      <a:r>
                        <a:rPr lang="en-US" sz="1500">
                          <a:solidFill>
                            <a:schemeClr val="dk1"/>
                          </a:solidFill>
                          <a:latin typeface="Montserrat"/>
                          <a:ea typeface="Montserrat"/>
                          <a:cs typeface="Montserrat"/>
                          <a:sym typeface="Montserrat"/>
                        </a:rPr>
                        <a:t>8.585.906</a:t>
                      </a:r>
                      <a:endParaRPr sz="1500">
                        <a:latin typeface="Montserrat"/>
                        <a:ea typeface="Montserrat"/>
                        <a:cs typeface="Montserrat"/>
                        <a:sym typeface="Montserrat"/>
                      </a:endParaRPr>
                    </a:p>
                  </a:txBody>
                  <a:tcPr marT="45725" marB="45725" marR="91450" marL="91450" anchor="ctr"/>
                </a:tc>
              </a:tr>
              <a:tr h="430950">
                <a:tc>
                  <a:txBody>
                    <a:bodyPr/>
                    <a:lstStyle/>
                    <a:p>
                      <a:pPr indent="0" lvl="0" marL="0" marR="0" rtl="0" algn="l">
                        <a:spcBef>
                          <a:spcPts val="0"/>
                        </a:spcBef>
                        <a:spcAft>
                          <a:spcPts val="0"/>
                        </a:spcAft>
                        <a:buNone/>
                      </a:pPr>
                      <a:r>
                        <a:rPr b="1" lang="en-US" sz="1500">
                          <a:latin typeface="Montserrat"/>
                          <a:ea typeface="Montserrat"/>
                          <a:cs typeface="Montserrat"/>
                          <a:sym typeface="Montserrat"/>
                        </a:rPr>
                        <a:t>Economy Class Income</a:t>
                      </a:r>
                      <a:endParaRPr/>
                    </a:p>
                  </a:txBody>
                  <a:tcPr marT="45725" marB="45725" marR="91450" marL="91450"/>
                </a:tc>
                <a:tc>
                  <a:txBody>
                    <a:bodyPr/>
                    <a:lstStyle/>
                    <a:p>
                      <a:pPr indent="0" lvl="0" marL="0" marR="0" rtl="0" algn="r">
                        <a:spcBef>
                          <a:spcPts val="0"/>
                        </a:spcBef>
                        <a:spcAft>
                          <a:spcPts val="0"/>
                        </a:spcAft>
                        <a:buNone/>
                      </a:pPr>
                      <a:r>
                        <a:rPr b="1" lang="en-US" sz="1500">
                          <a:solidFill>
                            <a:schemeClr val="dk1"/>
                          </a:solidFill>
                          <a:latin typeface="Montserrat"/>
                          <a:ea typeface="Montserrat"/>
                          <a:cs typeface="Montserrat"/>
                          <a:sym typeface="Montserrat"/>
                        </a:rPr>
                        <a:t>Rp.45.076.006.500.000</a:t>
                      </a:r>
                      <a:endParaRPr b="1" sz="1500">
                        <a:latin typeface="Montserrat"/>
                        <a:ea typeface="Montserrat"/>
                        <a:cs typeface="Montserrat"/>
                        <a:sym typeface="Montserrat"/>
                      </a:endParaRPr>
                    </a:p>
                  </a:txBody>
                  <a:tcPr marT="45725" marB="45725" marR="91450" marL="91450" anchor="ctr"/>
                </a:tc>
              </a:tr>
              <a:tr h="430950">
                <a:tc>
                  <a:txBody>
                    <a:bodyPr/>
                    <a:lstStyle/>
                    <a:p>
                      <a:pPr indent="0" lvl="0" marL="0" marR="0" rtl="0" algn="l">
                        <a:spcBef>
                          <a:spcPts val="0"/>
                        </a:spcBef>
                        <a:spcAft>
                          <a:spcPts val="0"/>
                        </a:spcAft>
                        <a:buNone/>
                      </a:pPr>
                      <a:r>
                        <a:rPr b="1" lang="en-US" sz="1500">
                          <a:latin typeface="Montserrat"/>
                          <a:ea typeface="Montserrat"/>
                          <a:cs typeface="Montserrat"/>
                          <a:sym typeface="Montserrat"/>
                        </a:rPr>
                        <a:t>2,30% Profit</a:t>
                      </a:r>
                      <a:endParaRPr b="1" sz="1500">
                        <a:latin typeface="Montserrat"/>
                        <a:ea typeface="Montserrat"/>
                        <a:cs typeface="Montserrat"/>
                        <a:sym typeface="Montserrat"/>
                      </a:endParaRPr>
                    </a:p>
                  </a:txBody>
                  <a:tcPr marT="45725" marB="45725" marR="91450" marL="91450"/>
                </a:tc>
                <a:tc>
                  <a:txBody>
                    <a:bodyPr/>
                    <a:lstStyle/>
                    <a:p>
                      <a:pPr indent="0" lvl="0" marL="0" marR="0" rtl="0" algn="r">
                        <a:spcBef>
                          <a:spcPts val="0"/>
                        </a:spcBef>
                        <a:spcAft>
                          <a:spcPts val="0"/>
                        </a:spcAft>
                        <a:buNone/>
                      </a:pPr>
                      <a:r>
                        <a:rPr b="1" lang="en-US" sz="1500">
                          <a:latin typeface="Montserrat"/>
                          <a:ea typeface="Montserrat"/>
                          <a:cs typeface="Montserrat"/>
                          <a:sym typeface="Montserrat"/>
                        </a:rPr>
                        <a:t>Rp.</a:t>
                      </a:r>
                      <a:r>
                        <a:rPr lang="en-US" sz="1500">
                          <a:solidFill>
                            <a:schemeClr val="dk1"/>
                          </a:solidFill>
                          <a:latin typeface="Montserrat"/>
                          <a:ea typeface="Montserrat"/>
                          <a:cs typeface="Montserrat"/>
                          <a:sym typeface="Montserrat"/>
                        </a:rPr>
                        <a:t> </a:t>
                      </a:r>
                      <a:r>
                        <a:rPr b="1" lang="en-US" sz="1500">
                          <a:solidFill>
                            <a:schemeClr val="dk1"/>
                          </a:solidFill>
                          <a:latin typeface="Montserrat"/>
                          <a:ea typeface="Montserrat"/>
                          <a:cs typeface="Montserrat"/>
                          <a:sym typeface="Montserrat"/>
                        </a:rPr>
                        <a:t>1.036.748.149.500</a:t>
                      </a:r>
                      <a:endParaRPr b="1" sz="1500">
                        <a:latin typeface="Montserrat"/>
                        <a:ea typeface="Montserrat"/>
                        <a:cs typeface="Montserrat"/>
                        <a:sym typeface="Montserrat"/>
                      </a:endParaRPr>
                    </a:p>
                  </a:txBody>
                  <a:tcPr marT="45725" marB="45725" marR="91450" marL="91450" anchor="ctr"/>
                </a:tc>
              </a:tr>
            </a:tbl>
          </a:graphicData>
        </a:graphic>
      </p:graphicFrame>
      <p:graphicFrame>
        <p:nvGraphicFramePr>
          <p:cNvPr id="403" name="Google Shape;403;p41"/>
          <p:cNvGraphicFramePr/>
          <p:nvPr/>
        </p:nvGraphicFramePr>
        <p:xfrm>
          <a:off x="6172200" y="3056239"/>
          <a:ext cx="3000000" cy="3000000"/>
        </p:xfrm>
        <a:graphic>
          <a:graphicData uri="http://schemas.openxmlformats.org/drawingml/2006/table">
            <a:tbl>
              <a:tblPr bandRow="1" firstRow="1">
                <a:noFill/>
                <a:tableStyleId>{892C7E06-A651-4E6B-BE22-F8E352174D24}</a:tableStyleId>
              </a:tblPr>
              <a:tblGrid>
                <a:gridCol w="2590800"/>
                <a:gridCol w="2590800"/>
              </a:tblGrid>
              <a:tr h="594500">
                <a:tc gridSpan="2">
                  <a:txBody>
                    <a:bodyPr/>
                    <a:lstStyle/>
                    <a:p>
                      <a:pPr indent="0" lvl="0" marL="0" marR="0" rtl="0" algn="ctr">
                        <a:spcBef>
                          <a:spcPts val="0"/>
                        </a:spcBef>
                        <a:spcAft>
                          <a:spcPts val="0"/>
                        </a:spcAft>
                        <a:buNone/>
                      </a:pPr>
                      <a:r>
                        <a:rPr lang="en-US" sz="1800">
                          <a:latin typeface="Montserrat"/>
                          <a:ea typeface="Montserrat"/>
                          <a:cs typeface="Montserrat"/>
                          <a:sym typeface="Montserrat"/>
                        </a:rPr>
                        <a:t>Investation</a:t>
                      </a:r>
                      <a:endParaRPr sz="1800">
                        <a:latin typeface="Montserrat"/>
                        <a:ea typeface="Montserrat"/>
                        <a:cs typeface="Montserrat"/>
                        <a:sym typeface="Montserrat"/>
                      </a:endParaRPr>
                    </a:p>
                  </a:txBody>
                  <a:tcPr marT="45725" marB="45725" marR="91450" marL="91450"/>
                </a:tc>
                <a:tc hMerge="1"/>
              </a:tr>
              <a:tr h="594500">
                <a:tc>
                  <a:txBody>
                    <a:bodyPr/>
                    <a:lstStyle/>
                    <a:p>
                      <a:pPr indent="0" lvl="0" marL="0" marR="0" rtl="0" algn="l">
                        <a:spcBef>
                          <a:spcPts val="0"/>
                        </a:spcBef>
                        <a:spcAft>
                          <a:spcPts val="0"/>
                        </a:spcAft>
                        <a:buNone/>
                      </a:pPr>
                      <a:r>
                        <a:rPr lang="en-US" sz="1500">
                          <a:latin typeface="Montserrat Light"/>
                          <a:ea typeface="Montserrat Light"/>
                          <a:cs typeface="Montserrat Light"/>
                          <a:sym typeface="Montserrat Light"/>
                        </a:rPr>
                        <a:t>Inflight Entertainment</a:t>
                      </a:r>
                      <a:endParaRPr sz="1500">
                        <a:latin typeface="Montserrat Light"/>
                        <a:ea typeface="Montserrat Light"/>
                        <a:cs typeface="Montserrat Light"/>
                        <a:sym typeface="Montserrat Light"/>
                      </a:endParaRPr>
                    </a:p>
                  </a:txBody>
                  <a:tcPr marT="45725" marB="45725" marR="91450" marL="91450"/>
                </a:tc>
                <a:tc>
                  <a:txBody>
                    <a:bodyPr/>
                    <a:lstStyle/>
                    <a:p>
                      <a:pPr indent="0" lvl="0" marL="0" marR="0" rtl="0" algn="r">
                        <a:spcBef>
                          <a:spcPts val="0"/>
                        </a:spcBef>
                        <a:spcAft>
                          <a:spcPts val="0"/>
                        </a:spcAft>
                        <a:buNone/>
                      </a:pPr>
                      <a:r>
                        <a:rPr lang="en-US" sz="1500">
                          <a:latin typeface="Montserrat Light"/>
                          <a:ea typeface="Montserrat Light"/>
                          <a:cs typeface="Montserrat Light"/>
                          <a:sym typeface="Montserrat Light"/>
                        </a:rPr>
                        <a:t>Rp.1.913.130.000.000,-</a:t>
                      </a:r>
                      <a:endParaRPr sz="1500">
                        <a:latin typeface="Montserrat Light"/>
                        <a:ea typeface="Montserrat Light"/>
                        <a:cs typeface="Montserrat Light"/>
                        <a:sym typeface="Montserrat Light"/>
                      </a:endParaRPr>
                    </a:p>
                  </a:txBody>
                  <a:tcPr marT="45725" marB="45725" marR="91450" marL="91450"/>
                </a:tc>
              </a:tr>
              <a:tr h="594500">
                <a:tc>
                  <a:txBody>
                    <a:bodyPr/>
                    <a:lstStyle/>
                    <a:p>
                      <a:pPr indent="0" lvl="0" marL="0" marR="0" rtl="0" algn="l">
                        <a:spcBef>
                          <a:spcPts val="0"/>
                        </a:spcBef>
                        <a:spcAft>
                          <a:spcPts val="0"/>
                        </a:spcAft>
                        <a:buNone/>
                      </a:pPr>
                      <a:r>
                        <a:rPr lang="en-US" sz="1500">
                          <a:latin typeface="Montserrat Light"/>
                          <a:ea typeface="Montserrat Light"/>
                          <a:cs typeface="Montserrat Light"/>
                          <a:sym typeface="Montserrat Light"/>
                        </a:rPr>
                        <a:t>Seat Comfort</a:t>
                      </a:r>
                      <a:endParaRPr sz="1500">
                        <a:latin typeface="Montserrat Light"/>
                        <a:ea typeface="Montserrat Light"/>
                        <a:cs typeface="Montserrat Light"/>
                        <a:sym typeface="Montserrat Light"/>
                      </a:endParaRPr>
                    </a:p>
                  </a:txBody>
                  <a:tcPr marT="45725" marB="45725" marR="91450" marL="91450"/>
                </a:tc>
                <a:tc>
                  <a:txBody>
                    <a:bodyPr/>
                    <a:lstStyle/>
                    <a:p>
                      <a:pPr indent="0" lvl="0" marL="0" marR="0" rtl="0" algn="r">
                        <a:spcBef>
                          <a:spcPts val="0"/>
                        </a:spcBef>
                        <a:spcAft>
                          <a:spcPts val="0"/>
                        </a:spcAft>
                        <a:buNone/>
                      </a:pPr>
                      <a:r>
                        <a:rPr lang="en-US" sz="1500">
                          <a:latin typeface="Montserrat Light"/>
                          <a:ea typeface="Montserrat Light"/>
                          <a:cs typeface="Montserrat Light"/>
                          <a:sym typeface="Montserrat Light"/>
                        </a:rPr>
                        <a:t>Rp.6.658.577.451,-</a:t>
                      </a:r>
                      <a:endParaRPr sz="1500">
                        <a:latin typeface="Montserrat Light"/>
                        <a:ea typeface="Montserrat Light"/>
                        <a:cs typeface="Montserrat Light"/>
                        <a:sym typeface="Montserrat Light"/>
                      </a:endParaRPr>
                    </a:p>
                  </a:txBody>
                  <a:tcPr marT="45725" marB="45725" marR="91450" marL="91450"/>
                </a:tc>
              </a:tr>
              <a:tr h="594500">
                <a:tc>
                  <a:txBody>
                    <a:bodyPr/>
                    <a:lstStyle/>
                    <a:p>
                      <a:pPr indent="0" lvl="0" marL="0" marR="0" rtl="0" algn="l">
                        <a:spcBef>
                          <a:spcPts val="0"/>
                        </a:spcBef>
                        <a:spcAft>
                          <a:spcPts val="0"/>
                        </a:spcAft>
                        <a:buNone/>
                      </a:pPr>
                      <a:r>
                        <a:rPr lang="en-US" sz="1500">
                          <a:latin typeface="Montserrat Light"/>
                          <a:ea typeface="Montserrat Light"/>
                          <a:cs typeface="Montserrat Light"/>
                          <a:sym typeface="Montserrat Light"/>
                        </a:rPr>
                        <a:t>Onlinve Service</a:t>
                      </a:r>
                      <a:endParaRPr sz="1500">
                        <a:latin typeface="Montserrat Light"/>
                        <a:ea typeface="Montserrat Light"/>
                        <a:cs typeface="Montserrat Light"/>
                        <a:sym typeface="Montserrat Light"/>
                      </a:endParaRPr>
                    </a:p>
                  </a:txBody>
                  <a:tcPr marT="45725" marB="45725" marR="91450" marL="91450"/>
                </a:tc>
                <a:tc>
                  <a:txBody>
                    <a:bodyPr/>
                    <a:lstStyle/>
                    <a:p>
                      <a:pPr indent="0" lvl="0" marL="0" marR="0" rtl="0" algn="r">
                        <a:spcBef>
                          <a:spcPts val="0"/>
                        </a:spcBef>
                        <a:spcAft>
                          <a:spcPts val="0"/>
                        </a:spcAft>
                        <a:buNone/>
                      </a:pPr>
                      <a:r>
                        <a:rPr lang="en-US" sz="1500">
                          <a:latin typeface="Montserrat Light"/>
                          <a:ea typeface="Montserrat Light"/>
                          <a:cs typeface="Montserrat Light"/>
                          <a:sym typeface="Montserrat Light"/>
                        </a:rPr>
                        <a:t>Rp.1.740.000.000,-</a:t>
                      </a:r>
                      <a:endParaRPr sz="1500">
                        <a:latin typeface="Montserrat Light"/>
                        <a:ea typeface="Montserrat Light"/>
                        <a:cs typeface="Montserrat Light"/>
                        <a:sym typeface="Montserrat Light"/>
                      </a:endParaRPr>
                    </a:p>
                  </a:txBody>
                  <a:tcPr marT="45725" marB="45725" marR="91450" marL="91450"/>
                </a:tc>
              </a:tr>
              <a:tr h="594500">
                <a:tc>
                  <a:txBody>
                    <a:bodyPr/>
                    <a:lstStyle/>
                    <a:p>
                      <a:pPr indent="0" lvl="0" marL="0" marR="0" rtl="0" algn="l">
                        <a:spcBef>
                          <a:spcPts val="0"/>
                        </a:spcBef>
                        <a:spcAft>
                          <a:spcPts val="0"/>
                        </a:spcAft>
                        <a:buNone/>
                      </a:pPr>
                      <a:r>
                        <a:rPr b="1" lang="en-US" sz="1500">
                          <a:latin typeface="Montserrat"/>
                          <a:ea typeface="Montserrat"/>
                          <a:cs typeface="Montserrat"/>
                          <a:sym typeface="Montserrat"/>
                        </a:rPr>
                        <a:t>TOTAL</a:t>
                      </a:r>
                      <a:endParaRPr b="1" sz="1500">
                        <a:latin typeface="Montserrat"/>
                        <a:ea typeface="Montserrat"/>
                        <a:cs typeface="Montserrat"/>
                        <a:sym typeface="Montserrat"/>
                      </a:endParaRPr>
                    </a:p>
                  </a:txBody>
                  <a:tcPr marT="45725" marB="45725" marR="91450" marL="91450"/>
                </a:tc>
                <a:tc>
                  <a:txBody>
                    <a:bodyPr/>
                    <a:lstStyle/>
                    <a:p>
                      <a:pPr indent="0" lvl="0" marL="0" marR="0" rtl="0" algn="r">
                        <a:spcBef>
                          <a:spcPts val="0"/>
                        </a:spcBef>
                        <a:spcAft>
                          <a:spcPts val="0"/>
                        </a:spcAft>
                        <a:buNone/>
                      </a:pPr>
                      <a:r>
                        <a:rPr b="1" lang="en-US" sz="1500">
                          <a:latin typeface="Montserrat"/>
                          <a:ea typeface="Montserrat"/>
                          <a:cs typeface="Montserrat"/>
                          <a:sym typeface="Montserrat"/>
                        </a:rPr>
                        <a:t>Rp.1.921.528.577.451,-</a:t>
                      </a:r>
                      <a:endParaRPr b="1" sz="1500">
                        <a:latin typeface="Montserrat"/>
                        <a:ea typeface="Montserrat"/>
                        <a:cs typeface="Montserrat"/>
                        <a:sym typeface="Montserrat"/>
                      </a:endParaRPr>
                    </a:p>
                  </a:txBody>
                  <a:tcPr marT="45725" marB="45725" marR="91450" marL="91450"/>
                </a:tc>
              </a:tr>
            </a:tbl>
          </a:graphicData>
        </a:graphic>
      </p:graphicFrame>
      <p:sp>
        <p:nvSpPr>
          <p:cNvPr id="404" name="Google Shape;404;p41"/>
          <p:cNvSpPr/>
          <p:nvPr/>
        </p:nvSpPr>
        <p:spPr>
          <a:xfrm>
            <a:off x="6172200" y="1512588"/>
            <a:ext cx="2514600" cy="1325563"/>
          </a:xfrm>
          <a:prstGeom prst="rect">
            <a:avLst/>
          </a:pr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i="0" lang="en-US" sz="1600">
                <a:solidFill>
                  <a:schemeClr val="lt1"/>
                </a:solidFill>
                <a:latin typeface="Montserrat"/>
                <a:ea typeface="Montserrat"/>
                <a:cs typeface="Montserrat"/>
                <a:sym typeface="Montserrat"/>
              </a:rPr>
              <a:t>Rp. 2.073.496.299.000</a:t>
            </a:r>
            <a:endParaRPr/>
          </a:p>
          <a:p>
            <a:pPr indent="0" lvl="0" marL="0" marR="0" rtl="0" algn="ctr">
              <a:spcBef>
                <a:spcPts val="0"/>
              </a:spcBef>
              <a:spcAft>
                <a:spcPts val="0"/>
              </a:spcAft>
              <a:buNone/>
            </a:pPr>
            <a:r>
              <a:rPr b="1" i="0" lang="en-US" sz="1600">
                <a:solidFill>
                  <a:schemeClr val="lt1"/>
                </a:solidFill>
                <a:latin typeface="Montserrat"/>
                <a:ea typeface="Montserrat"/>
                <a:cs typeface="Montserrat"/>
                <a:sym typeface="Montserrat"/>
              </a:rPr>
              <a:t>Profit in 2 Years</a:t>
            </a:r>
            <a:endParaRPr/>
          </a:p>
        </p:txBody>
      </p:sp>
      <p:sp>
        <p:nvSpPr>
          <p:cNvPr id="405" name="Google Shape;405;p41"/>
          <p:cNvSpPr/>
          <p:nvPr/>
        </p:nvSpPr>
        <p:spPr>
          <a:xfrm>
            <a:off x="8839200" y="1492585"/>
            <a:ext cx="2514600" cy="1325563"/>
          </a:xfrm>
          <a:prstGeom prst="rect">
            <a:avLst/>
          </a:prstGeom>
          <a:solidFill>
            <a:schemeClr val="accent3"/>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Montserrat"/>
                <a:ea typeface="Montserrat"/>
                <a:cs typeface="Montserrat"/>
                <a:sym typeface="Montserrat"/>
              </a:rPr>
              <a:t>Return On Investment (ROI)</a:t>
            </a:r>
            <a:endParaRPr/>
          </a:p>
          <a:p>
            <a:pPr indent="0" lvl="0" marL="0" marR="0" rtl="0" algn="ctr">
              <a:spcBef>
                <a:spcPts val="0"/>
              </a:spcBef>
              <a:spcAft>
                <a:spcPts val="0"/>
              </a:spcAft>
              <a:buNone/>
            </a:pPr>
            <a:r>
              <a:rPr lang="en-US" sz="1400">
                <a:solidFill>
                  <a:schemeClr val="lt1"/>
                </a:solidFill>
                <a:latin typeface="Montserrat"/>
                <a:ea typeface="Montserrat"/>
                <a:cs typeface="Montserrat"/>
                <a:sym typeface="Montserrat"/>
              </a:rPr>
              <a:t>In 2 years</a:t>
            </a:r>
            <a:endParaRPr sz="1400">
              <a:solidFill>
                <a:schemeClr val="lt1"/>
              </a:solidFill>
              <a:latin typeface="Montserrat"/>
              <a:ea typeface="Montserrat"/>
              <a:cs typeface="Montserrat"/>
              <a:sym typeface="Montserrat"/>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95"/>
                                        </p:tgtEl>
                                        <p:attrNameLst>
                                          <p:attrName>style.visibility</p:attrName>
                                        </p:attrNameLst>
                                      </p:cBhvr>
                                      <p:to>
                                        <p:strVal val="visible"/>
                                      </p:to>
                                    </p:set>
                                    <p:anim calcmode="lin" valueType="num">
                                      <p:cBhvr additive="base">
                                        <p:cTn dur="1000"/>
                                        <p:tgtEl>
                                          <p:spTgt spid="39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96"/>
                                        </p:tgtEl>
                                        <p:attrNameLst>
                                          <p:attrName>style.visibility</p:attrName>
                                        </p:attrNameLst>
                                      </p:cBhvr>
                                      <p:to>
                                        <p:strVal val="visible"/>
                                      </p:to>
                                    </p:set>
                                    <p:anim calcmode="lin" valueType="num">
                                      <p:cBhvr additive="base">
                                        <p:cTn dur="1000"/>
                                        <p:tgtEl>
                                          <p:spTgt spid="39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400"/>
                                        </p:tgtEl>
                                        <p:attrNameLst>
                                          <p:attrName>style.visibility</p:attrName>
                                        </p:attrNameLst>
                                      </p:cBhvr>
                                      <p:to>
                                        <p:strVal val="visible"/>
                                      </p:to>
                                    </p:set>
                                    <p:anim calcmode="lin" valueType="num">
                                      <p:cBhvr additive="base">
                                        <p:cTn dur="1000"/>
                                        <p:tgtEl>
                                          <p:spTgt spid="40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01">
                                            <p:txEl>
                                              <p:pRg end="0" st="0"/>
                                            </p:txEl>
                                          </p:spTgt>
                                        </p:tgtEl>
                                        <p:attrNameLst>
                                          <p:attrName>style.visibility</p:attrName>
                                        </p:attrNameLst>
                                      </p:cBhvr>
                                      <p:to>
                                        <p:strVal val="visible"/>
                                      </p:to>
                                    </p:set>
                                    <p:anim calcmode="lin" valueType="num">
                                      <p:cBhvr additive="base">
                                        <p:cTn dur="1000"/>
                                        <p:tgtEl>
                                          <p:spTgt spid="401">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2"/>
          <p:cNvSpPr/>
          <p:nvPr/>
        </p:nvSpPr>
        <p:spPr>
          <a:xfrm>
            <a:off x="1412155" y="0"/>
            <a:ext cx="9367690" cy="4939645"/>
          </a:xfrm>
          <a:custGeom>
            <a:rect b="b" l="l" r="r" t="t"/>
            <a:pathLst>
              <a:path extrusionOk="0" h="5840730" w="11087100">
                <a:moveTo>
                  <a:pt x="0" y="0"/>
                </a:moveTo>
                <a:lnTo>
                  <a:pt x="11087100" y="0"/>
                </a:lnTo>
                <a:lnTo>
                  <a:pt x="11087100" y="4632936"/>
                </a:lnTo>
                <a:cubicBezTo>
                  <a:pt x="11087100" y="5299982"/>
                  <a:pt x="10546352" y="5840730"/>
                  <a:pt x="9879306" y="5840730"/>
                </a:cubicBezTo>
                <a:lnTo>
                  <a:pt x="1207794" y="5840730"/>
                </a:lnTo>
                <a:cubicBezTo>
                  <a:pt x="540748" y="5840730"/>
                  <a:pt x="0" y="5299982"/>
                  <a:pt x="0" y="4632936"/>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411" name="Google Shape;411;p42"/>
          <p:cNvSpPr txBox="1"/>
          <p:nvPr/>
        </p:nvSpPr>
        <p:spPr>
          <a:xfrm>
            <a:off x="5021655" y="641458"/>
            <a:ext cx="2148690" cy="527467"/>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lt1"/>
              </a:buClr>
              <a:buSzPts val="2800"/>
              <a:buFont typeface="Arial"/>
              <a:buNone/>
            </a:pPr>
            <a:r>
              <a:rPr b="1" lang="en-US" sz="2800">
                <a:solidFill>
                  <a:schemeClr val="lt1"/>
                </a:solidFill>
                <a:latin typeface="Roboto"/>
                <a:ea typeface="Roboto"/>
                <a:cs typeface="Roboto"/>
                <a:sym typeface="Roboto"/>
              </a:rPr>
              <a:t>Conclusion</a:t>
            </a:r>
            <a:endParaRPr/>
          </a:p>
        </p:txBody>
      </p:sp>
      <p:sp>
        <p:nvSpPr>
          <p:cNvPr id="412" name="Google Shape;412;p42"/>
          <p:cNvSpPr txBox="1"/>
          <p:nvPr/>
        </p:nvSpPr>
        <p:spPr>
          <a:xfrm>
            <a:off x="2679962" y="1715199"/>
            <a:ext cx="6832076" cy="1938992"/>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solidFill>
                  <a:schemeClr val="lt1"/>
                </a:solidFill>
                <a:latin typeface="Roboto"/>
                <a:ea typeface="Roboto"/>
                <a:cs typeface="Roboto"/>
                <a:sym typeface="Roboto"/>
              </a:rPr>
              <a:t>Based on the explanation that we have done, we can conclude that by applying the business recommendations that we have conveyed, it is proven that Invistico airline can increase their level of satisfaction without reducing revenue. Based on ROI, in the next 2 years the investment issued by Invistico can be paid off</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411">
                                            <p:txEl>
                                              <p:pRg end="0" st="0"/>
                                            </p:txEl>
                                          </p:spTgt>
                                        </p:tgtEl>
                                        <p:attrNameLst>
                                          <p:attrName>style.visibility</p:attrName>
                                        </p:attrNameLst>
                                      </p:cBhvr>
                                      <p:to>
                                        <p:strVal val="visible"/>
                                      </p:to>
                                    </p:set>
                                    <p:anim calcmode="lin" valueType="num">
                                      <p:cBhvr additive="base">
                                        <p:cTn dur="1000"/>
                                        <p:tgtEl>
                                          <p:spTgt spid="411">
                                            <p:txEl>
                                              <p:pRg end="0" st="0"/>
                                            </p:txEl>
                                          </p:spTgt>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30"/>
          <p:cNvSpPr/>
          <p:nvPr/>
        </p:nvSpPr>
        <p:spPr>
          <a:xfrm>
            <a:off x="552450" y="0"/>
            <a:ext cx="11087100" cy="5824151"/>
          </a:xfrm>
          <a:custGeom>
            <a:rect b="b" l="l" r="r" t="t"/>
            <a:pathLst>
              <a:path extrusionOk="0" h="5840730" w="11087100">
                <a:moveTo>
                  <a:pt x="0" y="0"/>
                </a:moveTo>
                <a:lnTo>
                  <a:pt x="11087100" y="0"/>
                </a:lnTo>
                <a:lnTo>
                  <a:pt x="11087100" y="4632936"/>
                </a:lnTo>
                <a:cubicBezTo>
                  <a:pt x="11087100" y="5299982"/>
                  <a:pt x="10546352" y="5840730"/>
                  <a:pt x="9879306" y="5840730"/>
                </a:cubicBezTo>
                <a:lnTo>
                  <a:pt x="1207794" y="5840730"/>
                </a:lnTo>
                <a:cubicBezTo>
                  <a:pt x="540748" y="5840730"/>
                  <a:pt x="0" y="5299982"/>
                  <a:pt x="0" y="4632936"/>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20" name="Google Shape;120;p30"/>
          <p:cNvSpPr/>
          <p:nvPr/>
        </p:nvSpPr>
        <p:spPr>
          <a:xfrm rot="10800000">
            <a:off x="5391447" y="-1"/>
            <a:ext cx="6248102" cy="4955136"/>
          </a:xfrm>
          <a:custGeom>
            <a:rect b="b" l="l" r="r" t="t"/>
            <a:pathLst>
              <a:path extrusionOk="0" h="4955136" w="6248102">
                <a:moveTo>
                  <a:pt x="6248102" y="4955136"/>
                </a:moveTo>
                <a:lnTo>
                  <a:pt x="0" y="4955136"/>
                </a:lnTo>
                <a:lnTo>
                  <a:pt x="0" y="322200"/>
                </a:lnTo>
                <a:cubicBezTo>
                  <a:pt x="0" y="238820"/>
                  <a:pt x="8449" y="157412"/>
                  <a:pt x="24538" y="78788"/>
                </a:cubicBezTo>
                <a:lnTo>
                  <a:pt x="29273" y="63536"/>
                </a:lnTo>
                <a:lnTo>
                  <a:pt x="154544" y="43596"/>
                </a:lnTo>
                <a:cubicBezTo>
                  <a:pt x="380857" y="14828"/>
                  <a:pt x="611521" y="0"/>
                  <a:pt x="845648" y="0"/>
                </a:cubicBezTo>
                <a:cubicBezTo>
                  <a:pt x="3655177" y="0"/>
                  <a:pt x="5965998" y="2135225"/>
                  <a:pt x="6243876" y="4871441"/>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21" name="Google Shape;121;p30"/>
          <p:cNvSpPr/>
          <p:nvPr/>
        </p:nvSpPr>
        <p:spPr>
          <a:xfrm rot="10800000">
            <a:off x="552451" y="-1"/>
            <a:ext cx="6079659" cy="4138378"/>
          </a:xfrm>
          <a:custGeom>
            <a:rect b="b" l="l" r="r" t="t"/>
            <a:pathLst>
              <a:path extrusionOk="0" h="4138378" w="6079659">
                <a:moveTo>
                  <a:pt x="6079659" y="4138378"/>
                </a:moveTo>
                <a:lnTo>
                  <a:pt x="0" y="4138378"/>
                </a:lnTo>
                <a:lnTo>
                  <a:pt x="11715" y="4121950"/>
                </a:lnTo>
                <a:cubicBezTo>
                  <a:pt x="1389899" y="2289126"/>
                  <a:pt x="3312345" y="888847"/>
                  <a:pt x="5539020" y="161148"/>
                </a:cubicBezTo>
                <a:lnTo>
                  <a:pt x="6079659" y="0"/>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22" name="Google Shape;122;p30"/>
          <p:cNvSpPr txBox="1"/>
          <p:nvPr/>
        </p:nvSpPr>
        <p:spPr>
          <a:xfrm>
            <a:off x="2750820" y="4495758"/>
            <a:ext cx="6690360"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200">
                <a:solidFill>
                  <a:schemeClr val="lt2"/>
                </a:solidFill>
                <a:latin typeface="Roboto"/>
                <a:ea typeface="Roboto"/>
                <a:cs typeface="Roboto"/>
                <a:sym typeface="Roboto"/>
              </a:rPr>
              <a:t> </a:t>
            </a:r>
            <a:endParaRPr/>
          </a:p>
        </p:txBody>
      </p:sp>
      <p:sp>
        <p:nvSpPr>
          <p:cNvPr id="123" name="Google Shape;123;p30"/>
          <p:cNvSpPr txBox="1"/>
          <p:nvPr/>
        </p:nvSpPr>
        <p:spPr>
          <a:xfrm>
            <a:off x="5055401" y="263951"/>
            <a:ext cx="2222091" cy="428945"/>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3200"/>
              <a:buFont typeface="Arial"/>
              <a:buNone/>
            </a:pPr>
            <a:r>
              <a:rPr b="1" lang="en-US" sz="3200">
                <a:solidFill>
                  <a:schemeClr val="lt1"/>
                </a:solidFill>
                <a:latin typeface="Montserrat ExtraBold"/>
                <a:ea typeface="Montserrat ExtraBold"/>
                <a:cs typeface="Montserrat ExtraBold"/>
                <a:sym typeface="Montserrat ExtraBold"/>
              </a:rPr>
              <a:t>About Us!</a:t>
            </a:r>
            <a:endParaRPr/>
          </a:p>
        </p:txBody>
      </p:sp>
      <p:sp>
        <p:nvSpPr>
          <p:cNvPr id="124" name="Google Shape;124;p30"/>
          <p:cNvSpPr txBox="1"/>
          <p:nvPr/>
        </p:nvSpPr>
        <p:spPr>
          <a:xfrm>
            <a:off x="1080940" y="1433860"/>
            <a:ext cx="10030119" cy="2585323"/>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lt1"/>
                </a:solidFill>
                <a:latin typeface="Roboto"/>
                <a:ea typeface="Roboto"/>
                <a:cs typeface="Roboto"/>
                <a:sym typeface="Roboto"/>
              </a:rPr>
              <a:t>Abracadata was founded in 2021 as a data science consultant that aims to provide the best business recommendations for your company. Our members consist of five, namely:</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Roboto"/>
                <a:ea typeface="Roboto"/>
                <a:cs typeface="Roboto"/>
                <a:sym typeface="Roboto"/>
              </a:rPr>
              <a:t>Erick Rafly Keliat</a:t>
            </a:r>
            <a:endParaRPr sz="1800">
              <a:solidFill>
                <a:schemeClr val="lt1"/>
              </a:solidFill>
              <a:latin typeface="Roboto"/>
              <a:ea typeface="Roboto"/>
              <a:cs typeface="Roboto"/>
              <a:sym typeface="Roboto"/>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Roboto"/>
                <a:ea typeface="Roboto"/>
                <a:cs typeface="Roboto"/>
                <a:sym typeface="Roboto"/>
              </a:rPr>
              <a:t>Kukuh Utama Putra</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Roboto"/>
                <a:ea typeface="Roboto"/>
                <a:cs typeface="Roboto"/>
                <a:sym typeface="Roboto"/>
              </a:rPr>
              <a:t>Lukman Nurhakim</a:t>
            </a:r>
            <a:endParaRPr sz="1800">
              <a:solidFill>
                <a:schemeClr val="lt1"/>
              </a:solidFill>
              <a:latin typeface="Roboto"/>
              <a:ea typeface="Roboto"/>
              <a:cs typeface="Roboto"/>
              <a:sym typeface="Roboto"/>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Roboto"/>
                <a:ea typeface="Roboto"/>
                <a:cs typeface="Roboto"/>
                <a:sym typeface="Roboto"/>
              </a:rPr>
              <a:t>Rahmat Arif Ramadhan</a:t>
            </a:r>
            <a:endParaRPr/>
          </a:p>
          <a:p>
            <a:pPr indent="-285750" lvl="0" marL="285750" marR="0" rtl="0" algn="l">
              <a:spcBef>
                <a:spcPts val="0"/>
              </a:spcBef>
              <a:spcAft>
                <a:spcPts val="0"/>
              </a:spcAft>
              <a:buClr>
                <a:schemeClr val="lt1"/>
              </a:buClr>
              <a:buSzPts val="1800"/>
              <a:buFont typeface="Arial"/>
              <a:buChar char="•"/>
            </a:pPr>
            <a:r>
              <a:rPr lang="en-US" sz="1800">
                <a:solidFill>
                  <a:schemeClr val="lt1"/>
                </a:solidFill>
                <a:latin typeface="Roboto"/>
                <a:ea typeface="Roboto"/>
                <a:cs typeface="Roboto"/>
                <a:sym typeface="Roboto"/>
              </a:rPr>
              <a:t>Zildjian Rachman</a:t>
            </a:r>
            <a:endParaRPr sz="1800">
              <a:solidFill>
                <a:schemeClr val="lt1"/>
              </a:solidFill>
              <a:latin typeface="Roboto"/>
              <a:ea typeface="Roboto"/>
              <a:cs typeface="Roboto"/>
              <a:sym typeface="Roboto"/>
            </a:endParaRPr>
          </a:p>
          <a:p>
            <a:pPr indent="0" lvl="0" marL="0" marR="0" rtl="0" algn="just">
              <a:spcBef>
                <a:spcPts val="0"/>
              </a:spcBef>
              <a:spcAft>
                <a:spcPts val="0"/>
              </a:spcAft>
              <a:buNone/>
            </a:pPr>
            <a:r>
              <a:rPr lang="en-US" sz="1800">
                <a:solidFill>
                  <a:schemeClr val="lt1"/>
                </a:solidFill>
                <a:latin typeface="Roboto"/>
                <a:ea typeface="Roboto"/>
                <a:cs typeface="Roboto"/>
                <a:sym typeface="Roboto"/>
              </a:rPr>
              <a:t>We thank all parties who have helped a lot in the process of completing this project, especially Mr. Hafizh who has given many inputs and suggestions during the work on this project.</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19"/>
                                        </p:tgtEl>
                                        <p:attrNameLst>
                                          <p:attrName>style.visibility</p:attrName>
                                        </p:attrNameLst>
                                      </p:cBhvr>
                                      <p:to>
                                        <p:strVal val="visible"/>
                                      </p:to>
                                    </p:set>
                                    <p:anim calcmode="lin" valueType="num">
                                      <p:cBhvr additive="base">
                                        <p:cTn dur="1000"/>
                                        <p:tgtEl>
                                          <p:spTgt spid="1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0"/>
                                        </p:tgtEl>
                                        <p:attrNameLst>
                                          <p:attrName>style.visibility</p:attrName>
                                        </p:attrNameLst>
                                      </p:cBhvr>
                                      <p:to>
                                        <p:strVal val="visible"/>
                                      </p:to>
                                    </p:set>
                                    <p:anim calcmode="lin" valueType="num">
                                      <p:cBhvr additive="base">
                                        <p:cTn dur="1000"/>
                                        <p:tgtEl>
                                          <p:spTgt spid="1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1000"/>
                                        <p:tgtEl>
                                          <p:spTgt spid="12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3">
                                            <p:txEl>
                                              <p:pRg end="0" st="0"/>
                                            </p:txEl>
                                          </p:spTgt>
                                        </p:tgtEl>
                                        <p:attrNameLst>
                                          <p:attrName>style.visibility</p:attrName>
                                        </p:attrNameLst>
                                      </p:cBhvr>
                                      <p:to>
                                        <p:strVal val="visible"/>
                                      </p:to>
                                    </p:set>
                                    <p:anim calcmode="lin" valueType="num">
                                      <p:cBhvr additive="base">
                                        <p:cTn dur="1000"/>
                                        <p:tgtEl>
                                          <p:spTgt spid="123">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31"/>
          <p:cNvSpPr/>
          <p:nvPr/>
        </p:nvSpPr>
        <p:spPr>
          <a:xfrm>
            <a:off x="0" y="415964"/>
            <a:ext cx="399358" cy="634824"/>
          </a:xfrm>
          <a:custGeom>
            <a:rect b="b" l="l" r="r" t="t"/>
            <a:pathLst>
              <a:path extrusionOk="0" h="745896" w="469232">
                <a:moveTo>
                  <a:pt x="48129" y="0"/>
                </a:moveTo>
                <a:lnTo>
                  <a:pt x="168440" y="0"/>
                </a:lnTo>
                <a:cubicBezTo>
                  <a:pt x="334563" y="0"/>
                  <a:pt x="469232" y="134669"/>
                  <a:pt x="469232" y="300792"/>
                </a:cubicBezTo>
                <a:lnTo>
                  <a:pt x="469232" y="445104"/>
                </a:lnTo>
                <a:cubicBezTo>
                  <a:pt x="469232" y="611227"/>
                  <a:pt x="334563" y="745896"/>
                  <a:pt x="168440" y="745896"/>
                </a:cubicBezTo>
                <a:lnTo>
                  <a:pt x="48129" y="745896"/>
                </a:lnTo>
                <a:lnTo>
                  <a:pt x="0" y="741044"/>
                </a:lnTo>
                <a:lnTo>
                  <a:pt x="0" y="4852"/>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30" name="Google Shape;130;p31"/>
          <p:cNvGrpSpPr/>
          <p:nvPr/>
        </p:nvGrpSpPr>
        <p:grpSpPr>
          <a:xfrm>
            <a:off x="145386" y="620214"/>
            <a:ext cx="54293" cy="226325"/>
            <a:chOff x="5494615" y="709925"/>
            <a:chExt cx="96191" cy="400991"/>
          </a:xfrm>
        </p:grpSpPr>
        <p:sp>
          <p:nvSpPr>
            <p:cNvPr id="131" name="Google Shape;131;p31"/>
            <p:cNvSpPr/>
            <p:nvPr/>
          </p:nvSpPr>
          <p:spPr>
            <a:xfrm>
              <a:off x="5494615" y="7099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32" name="Google Shape;132;p31"/>
            <p:cNvSpPr/>
            <p:nvPr/>
          </p:nvSpPr>
          <p:spPr>
            <a:xfrm>
              <a:off x="5494615" y="8623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33" name="Google Shape;133;p31"/>
            <p:cNvSpPr/>
            <p:nvPr/>
          </p:nvSpPr>
          <p:spPr>
            <a:xfrm>
              <a:off x="5494615" y="10147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134" name="Google Shape;134;p31"/>
          <p:cNvSpPr/>
          <p:nvPr/>
        </p:nvSpPr>
        <p:spPr>
          <a:xfrm>
            <a:off x="11582400" y="6308726"/>
            <a:ext cx="609600" cy="549275"/>
          </a:xfrm>
          <a:custGeom>
            <a:rect b="b" l="l" r="r" t="t"/>
            <a:pathLst>
              <a:path extrusionOk="0" h="549275" w="609600">
                <a:moveTo>
                  <a:pt x="321468" y="0"/>
                </a:moveTo>
                <a:lnTo>
                  <a:pt x="609600" y="0"/>
                </a:lnTo>
                <a:lnTo>
                  <a:pt x="609600" y="549275"/>
                </a:lnTo>
                <a:lnTo>
                  <a:pt x="0" y="549275"/>
                </a:lnTo>
                <a:lnTo>
                  <a:pt x="0" y="321468"/>
                </a:lnTo>
                <a:cubicBezTo>
                  <a:pt x="0" y="143926"/>
                  <a:pt x="143926" y="0"/>
                  <a:pt x="321468" y="0"/>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35" name="Google Shape;135;p31"/>
          <p:cNvSpPr txBox="1"/>
          <p:nvPr/>
        </p:nvSpPr>
        <p:spPr>
          <a:xfrm>
            <a:off x="1248726" y="4726773"/>
            <a:ext cx="1981712" cy="82586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100">
                <a:solidFill>
                  <a:schemeClr val="dk1"/>
                </a:solidFill>
                <a:latin typeface="Roboto"/>
                <a:ea typeface="Roboto"/>
                <a:cs typeface="Roboto"/>
                <a:sym typeface="Roboto"/>
              </a:rPr>
              <a:t>Provide an understanding of the existing problems and data gathering.</a:t>
            </a:r>
            <a:endParaRPr/>
          </a:p>
        </p:txBody>
      </p:sp>
      <p:sp>
        <p:nvSpPr>
          <p:cNvPr id="136" name="Google Shape;136;p31"/>
          <p:cNvSpPr txBox="1"/>
          <p:nvPr/>
        </p:nvSpPr>
        <p:spPr>
          <a:xfrm>
            <a:off x="1372640" y="3996686"/>
            <a:ext cx="1733880"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1"/>
                </a:solidFill>
                <a:latin typeface="Montserrat"/>
                <a:ea typeface="Montserrat"/>
                <a:cs typeface="Montserrat"/>
                <a:sym typeface="Montserrat"/>
              </a:rPr>
              <a:t>Problem &amp;</a:t>
            </a:r>
            <a:endParaRPr/>
          </a:p>
          <a:p>
            <a:pPr indent="0" lvl="0" marL="0" marR="0" rtl="0" algn="ctr">
              <a:spcBef>
                <a:spcPts val="0"/>
              </a:spcBef>
              <a:spcAft>
                <a:spcPts val="0"/>
              </a:spcAft>
              <a:buNone/>
            </a:pPr>
            <a:r>
              <a:rPr b="1" lang="en-US" sz="1800">
                <a:solidFill>
                  <a:schemeClr val="accent1"/>
                </a:solidFill>
                <a:latin typeface="Montserrat"/>
                <a:ea typeface="Montserrat"/>
                <a:cs typeface="Montserrat"/>
                <a:sym typeface="Montserrat"/>
              </a:rPr>
              <a:t>Data </a:t>
            </a:r>
            <a:endParaRPr/>
          </a:p>
        </p:txBody>
      </p:sp>
      <p:sp>
        <p:nvSpPr>
          <p:cNvPr id="137" name="Google Shape;137;p31"/>
          <p:cNvSpPr txBox="1"/>
          <p:nvPr/>
        </p:nvSpPr>
        <p:spPr>
          <a:xfrm>
            <a:off x="5071234" y="4726773"/>
            <a:ext cx="1981712" cy="82586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100">
                <a:solidFill>
                  <a:schemeClr val="dk1"/>
                </a:solidFill>
                <a:latin typeface="Roboto"/>
                <a:ea typeface="Roboto"/>
                <a:cs typeface="Roboto"/>
                <a:sym typeface="Roboto"/>
              </a:rPr>
              <a:t>The problem solving process from data exploration to model evaluation tests.</a:t>
            </a:r>
            <a:endParaRPr/>
          </a:p>
        </p:txBody>
      </p:sp>
      <p:sp>
        <p:nvSpPr>
          <p:cNvPr id="138" name="Google Shape;138;p31"/>
          <p:cNvSpPr txBox="1"/>
          <p:nvPr/>
        </p:nvSpPr>
        <p:spPr>
          <a:xfrm>
            <a:off x="5191173" y="3996686"/>
            <a:ext cx="173388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1"/>
                </a:solidFill>
                <a:latin typeface="Montserrat"/>
                <a:ea typeface="Montserrat"/>
                <a:cs typeface="Montserrat"/>
                <a:sym typeface="Montserrat"/>
              </a:rPr>
              <a:t>The Process</a:t>
            </a:r>
            <a:endParaRPr/>
          </a:p>
        </p:txBody>
      </p:sp>
      <p:sp>
        <p:nvSpPr>
          <p:cNvPr id="139" name="Google Shape;139;p31"/>
          <p:cNvSpPr txBox="1"/>
          <p:nvPr/>
        </p:nvSpPr>
        <p:spPr>
          <a:xfrm>
            <a:off x="8906555" y="4853730"/>
            <a:ext cx="1981712" cy="571951"/>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lang="en-US" sz="1100">
                <a:solidFill>
                  <a:schemeClr val="dk1"/>
                </a:solidFill>
                <a:latin typeface="Roboto"/>
                <a:ea typeface="Roboto"/>
                <a:cs typeface="Roboto"/>
                <a:sym typeface="Roboto"/>
              </a:rPr>
              <a:t>Business recommendations for existing problems.</a:t>
            </a:r>
            <a:endParaRPr/>
          </a:p>
        </p:txBody>
      </p:sp>
      <p:sp>
        <p:nvSpPr>
          <p:cNvPr id="140" name="Google Shape;140;p31"/>
          <p:cNvSpPr txBox="1"/>
          <p:nvPr/>
        </p:nvSpPr>
        <p:spPr>
          <a:xfrm>
            <a:off x="9085476" y="3996686"/>
            <a:ext cx="1733880"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accent1"/>
                </a:solidFill>
                <a:latin typeface="Montserrat"/>
                <a:ea typeface="Montserrat"/>
                <a:cs typeface="Montserrat"/>
                <a:sym typeface="Montserrat"/>
              </a:rPr>
              <a:t>Target</a:t>
            </a:r>
            <a:endParaRPr/>
          </a:p>
        </p:txBody>
      </p:sp>
      <p:cxnSp>
        <p:nvCxnSpPr>
          <p:cNvPr id="141" name="Google Shape;141;p31"/>
          <p:cNvCxnSpPr>
            <a:stCxn id="142" idx="2"/>
            <a:endCxn id="143" idx="6"/>
          </p:cNvCxnSpPr>
          <p:nvPr/>
        </p:nvCxnSpPr>
        <p:spPr>
          <a:xfrm>
            <a:off x="2137981" y="3350832"/>
            <a:ext cx="7916100" cy="0"/>
          </a:xfrm>
          <a:prstGeom prst="straightConnector1">
            <a:avLst/>
          </a:prstGeom>
          <a:noFill/>
          <a:ln cap="flat" cmpd="sng" w="12700">
            <a:solidFill>
              <a:srgbClr val="BFBFBF"/>
            </a:solidFill>
            <a:prstDash val="dash"/>
            <a:miter lim="800000"/>
            <a:headEnd len="sm" w="sm" type="none"/>
            <a:tailEnd len="sm" w="sm" type="none"/>
          </a:ln>
        </p:spPr>
      </p:cxnSp>
      <p:sp>
        <p:nvSpPr>
          <p:cNvPr id="142" name="Google Shape;142;p31"/>
          <p:cNvSpPr/>
          <p:nvPr/>
        </p:nvSpPr>
        <p:spPr>
          <a:xfrm>
            <a:off x="2137981" y="3249231"/>
            <a:ext cx="203201" cy="203201"/>
          </a:xfrm>
          <a:prstGeom prst="ellipse">
            <a:avLst/>
          </a:prstGeom>
          <a:gradFill>
            <a:gsLst>
              <a:gs pos="0">
                <a:schemeClr val="accent1"/>
              </a:gs>
              <a:gs pos="100000">
                <a:schemeClr val="accent3"/>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44" name="Google Shape;144;p31"/>
          <p:cNvSpPr/>
          <p:nvPr/>
        </p:nvSpPr>
        <p:spPr>
          <a:xfrm>
            <a:off x="5956513" y="3249231"/>
            <a:ext cx="203201" cy="203201"/>
          </a:xfrm>
          <a:prstGeom prst="ellipse">
            <a:avLst/>
          </a:prstGeom>
          <a:gradFill>
            <a:gsLst>
              <a:gs pos="0">
                <a:schemeClr val="accent1"/>
              </a:gs>
              <a:gs pos="100000">
                <a:schemeClr val="accent3"/>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43" name="Google Shape;143;p31"/>
          <p:cNvSpPr/>
          <p:nvPr/>
        </p:nvSpPr>
        <p:spPr>
          <a:xfrm>
            <a:off x="9850816" y="3249231"/>
            <a:ext cx="203201" cy="203201"/>
          </a:xfrm>
          <a:prstGeom prst="ellipse">
            <a:avLst/>
          </a:prstGeom>
          <a:gradFill>
            <a:gsLst>
              <a:gs pos="0">
                <a:schemeClr val="accent1"/>
              </a:gs>
              <a:gs pos="100000">
                <a:schemeClr val="accent3"/>
              </a:gs>
            </a:gsLst>
            <a:lin ang="16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45" name="Google Shape;145;p31"/>
          <p:cNvGrpSpPr/>
          <p:nvPr/>
        </p:nvGrpSpPr>
        <p:grpSpPr>
          <a:xfrm>
            <a:off x="2097022" y="2139459"/>
            <a:ext cx="285118" cy="460572"/>
            <a:chOff x="7437517" y="1734968"/>
            <a:chExt cx="165437" cy="267245"/>
          </a:xfrm>
        </p:grpSpPr>
        <p:sp>
          <p:nvSpPr>
            <p:cNvPr id="146" name="Google Shape;146;p31"/>
            <p:cNvSpPr/>
            <p:nvPr/>
          </p:nvSpPr>
          <p:spPr>
            <a:xfrm>
              <a:off x="7478876" y="1919494"/>
              <a:ext cx="82719" cy="19089"/>
            </a:xfrm>
            <a:custGeom>
              <a:rect b="b" l="l" r="r" t="t"/>
              <a:pathLst>
                <a:path extrusionOk="0" h="19088" w="82718">
                  <a:moveTo>
                    <a:pt x="9544" y="0"/>
                  </a:moveTo>
                  <a:lnTo>
                    <a:pt x="73174" y="0"/>
                  </a:lnTo>
                  <a:cubicBezTo>
                    <a:pt x="78583" y="0"/>
                    <a:pt x="82719" y="4136"/>
                    <a:pt x="82719" y="9544"/>
                  </a:cubicBezTo>
                  <a:cubicBezTo>
                    <a:pt x="82719" y="14953"/>
                    <a:pt x="78583" y="19089"/>
                    <a:pt x="73174" y="19089"/>
                  </a:cubicBezTo>
                  <a:lnTo>
                    <a:pt x="9544" y="19089"/>
                  </a:lnTo>
                  <a:cubicBezTo>
                    <a:pt x="4136" y="19089"/>
                    <a:pt x="0" y="14953"/>
                    <a:pt x="0" y="9544"/>
                  </a:cubicBezTo>
                  <a:cubicBezTo>
                    <a:pt x="0" y="4136"/>
                    <a:pt x="4136" y="0"/>
                    <a:pt x="9544" y="0"/>
                  </a:cubicBezTo>
                  <a:close/>
                </a:path>
              </a:pathLst>
            </a:custGeom>
            <a:gradFill>
              <a:gsLst>
                <a:gs pos="0">
                  <a:schemeClr val="accent1"/>
                </a:gs>
                <a:gs pos="100000">
                  <a:schemeClr val="accent3"/>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47" name="Google Shape;147;p31"/>
            <p:cNvSpPr/>
            <p:nvPr/>
          </p:nvSpPr>
          <p:spPr>
            <a:xfrm>
              <a:off x="7478876" y="1951309"/>
              <a:ext cx="82719" cy="19089"/>
            </a:xfrm>
            <a:custGeom>
              <a:rect b="b" l="l" r="r" t="t"/>
              <a:pathLst>
                <a:path extrusionOk="0" h="19088" w="82718">
                  <a:moveTo>
                    <a:pt x="9544" y="0"/>
                  </a:moveTo>
                  <a:lnTo>
                    <a:pt x="73174" y="0"/>
                  </a:lnTo>
                  <a:cubicBezTo>
                    <a:pt x="78583" y="0"/>
                    <a:pt x="82719" y="4136"/>
                    <a:pt x="82719" y="9544"/>
                  </a:cubicBezTo>
                  <a:cubicBezTo>
                    <a:pt x="82719" y="14953"/>
                    <a:pt x="78583" y="19089"/>
                    <a:pt x="73174" y="19089"/>
                  </a:cubicBezTo>
                  <a:lnTo>
                    <a:pt x="9544" y="19089"/>
                  </a:lnTo>
                  <a:cubicBezTo>
                    <a:pt x="4136" y="19089"/>
                    <a:pt x="0" y="14953"/>
                    <a:pt x="0" y="9544"/>
                  </a:cubicBezTo>
                  <a:cubicBezTo>
                    <a:pt x="0" y="4136"/>
                    <a:pt x="4136" y="0"/>
                    <a:pt x="9544" y="0"/>
                  </a:cubicBezTo>
                  <a:close/>
                </a:path>
              </a:pathLst>
            </a:custGeom>
            <a:gradFill>
              <a:gsLst>
                <a:gs pos="0">
                  <a:schemeClr val="accent1"/>
                </a:gs>
                <a:gs pos="100000">
                  <a:schemeClr val="accent3"/>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48" name="Google Shape;148;p31"/>
            <p:cNvSpPr/>
            <p:nvPr/>
          </p:nvSpPr>
          <p:spPr>
            <a:xfrm>
              <a:off x="7499556" y="1983124"/>
              <a:ext cx="41359" cy="19089"/>
            </a:xfrm>
            <a:custGeom>
              <a:rect b="b" l="l" r="r" t="t"/>
              <a:pathLst>
                <a:path extrusionOk="0" h="19088" w="41359">
                  <a:moveTo>
                    <a:pt x="0" y="0"/>
                  </a:moveTo>
                  <a:cubicBezTo>
                    <a:pt x="954" y="10817"/>
                    <a:pt x="9863" y="19089"/>
                    <a:pt x="20680" y="19089"/>
                  </a:cubicBezTo>
                  <a:cubicBezTo>
                    <a:pt x="31497" y="19089"/>
                    <a:pt x="40405" y="10817"/>
                    <a:pt x="41359" y="0"/>
                  </a:cubicBezTo>
                  <a:lnTo>
                    <a:pt x="0" y="0"/>
                  </a:lnTo>
                  <a:close/>
                </a:path>
              </a:pathLst>
            </a:custGeom>
            <a:gradFill>
              <a:gsLst>
                <a:gs pos="0">
                  <a:schemeClr val="accent1"/>
                </a:gs>
                <a:gs pos="100000">
                  <a:schemeClr val="accent3"/>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49" name="Google Shape;149;p31"/>
            <p:cNvSpPr/>
            <p:nvPr/>
          </p:nvSpPr>
          <p:spPr>
            <a:xfrm>
              <a:off x="7437517" y="1734968"/>
              <a:ext cx="165437" cy="171800"/>
            </a:xfrm>
            <a:custGeom>
              <a:rect b="b" l="l" r="r" t="t"/>
              <a:pathLst>
                <a:path extrusionOk="0" h="171800" w="165437">
                  <a:moveTo>
                    <a:pt x="82719" y="0"/>
                  </a:moveTo>
                  <a:cubicBezTo>
                    <a:pt x="82719" y="0"/>
                    <a:pt x="82719" y="0"/>
                    <a:pt x="82719" y="0"/>
                  </a:cubicBezTo>
                  <a:cubicBezTo>
                    <a:pt x="82719" y="0"/>
                    <a:pt x="82719" y="0"/>
                    <a:pt x="82719" y="0"/>
                  </a:cubicBezTo>
                  <a:cubicBezTo>
                    <a:pt x="37542" y="318"/>
                    <a:pt x="954" y="36587"/>
                    <a:pt x="0" y="81764"/>
                  </a:cubicBezTo>
                  <a:lnTo>
                    <a:pt x="0" y="84628"/>
                  </a:lnTo>
                  <a:cubicBezTo>
                    <a:pt x="318" y="94490"/>
                    <a:pt x="2227" y="104035"/>
                    <a:pt x="5727" y="113261"/>
                  </a:cubicBezTo>
                  <a:cubicBezTo>
                    <a:pt x="9226" y="121851"/>
                    <a:pt x="13999" y="129805"/>
                    <a:pt x="20043" y="136804"/>
                  </a:cubicBezTo>
                  <a:cubicBezTo>
                    <a:pt x="27679" y="145076"/>
                    <a:pt x="35951" y="161302"/>
                    <a:pt x="39450" y="168301"/>
                  </a:cubicBezTo>
                  <a:cubicBezTo>
                    <a:pt x="40405" y="170528"/>
                    <a:pt x="42632" y="171800"/>
                    <a:pt x="45177" y="171800"/>
                  </a:cubicBezTo>
                  <a:lnTo>
                    <a:pt x="120260" y="171800"/>
                  </a:lnTo>
                  <a:cubicBezTo>
                    <a:pt x="122805" y="171800"/>
                    <a:pt x="125033" y="170528"/>
                    <a:pt x="125987" y="168301"/>
                  </a:cubicBezTo>
                  <a:cubicBezTo>
                    <a:pt x="129487" y="161302"/>
                    <a:pt x="137759" y="145076"/>
                    <a:pt x="145394" y="136804"/>
                  </a:cubicBezTo>
                  <a:cubicBezTo>
                    <a:pt x="151439" y="129805"/>
                    <a:pt x="156529" y="121851"/>
                    <a:pt x="159711" y="113261"/>
                  </a:cubicBezTo>
                  <a:cubicBezTo>
                    <a:pt x="163210" y="104035"/>
                    <a:pt x="165119" y="94490"/>
                    <a:pt x="165437" y="84628"/>
                  </a:cubicBezTo>
                  <a:lnTo>
                    <a:pt x="165437" y="81764"/>
                  </a:lnTo>
                  <a:cubicBezTo>
                    <a:pt x="164483" y="36587"/>
                    <a:pt x="127896" y="318"/>
                    <a:pt x="82719" y="0"/>
                  </a:cubicBezTo>
                  <a:close/>
                  <a:moveTo>
                    <a:pt x="146349" y="84309"/>
                  </a:moveTo>
                  <a:cubicBezTo>
                    <a:pt x="146030" y="91945"/>
                    <a:pt x="144440" y="99581"/>
                    <a:pt x="141894" y="106580"/>
                  </a:cubicBezTo>
                  <a:cubicBezTo>
                    <a:pt x="139349" y="112943"/>
                    <a:pt x="135850" y="118988"/>
                    <a:pt x="131077" y="124078"/>
                  </a:cubicBezTo>
                  <a:cubicBezTo>
                    <a:pt x="123760" y="132986"/>
                    <a:pt x="117397" y="142531"/>
                    <a:pt x="112625" y="152712"/>
                  </a:cubicBezTo>
                  <a:lnTo>
                    <a:pt x="82719" y="152712"/>
                  </a:lnTo>
                  <a:lnTo>
                    <a:pt x="53131" y="152712"/>
                  </a:lnTo>
                  <a:cubicBezTo>
                    <a:pt x="48040" y="142531"/>
                    <a:pt x="41678" y="132986"/>
                    <a:pt x="34678" y="124078"/>
                  </a:cubicBezTo>
                  <a:cubicBezTo>
                    <a:pt x="30224" y="118988"/>
                    <a:pt x="26406" y="112943"/>
                    <a:pt x="23861" y="106580"/>
                  </a:cubicBezTo>
                  <a:cubicBezTo>
                    <a:pt x="20998" y="99581"/>
                    <a:pt x="19725" y="91945"/>
                    <a:pt x="19407" y="84309"/>
                  </a:cubicBezTo>
                  <a:lnTo>
                    <a:pt x="19407" y="81764"/>
                  </a:lnTo>
                  <a:cubicBezTo>
                    <a:pt x="20043" y="47086"/>
                    <a:pt x="48359" y="19089"/>
                    <a:pt x="83037" y="18771"/>
                  </a:cubicBezTo>
                  <a:lnTo>
                    <a:pt x="83037" y="18771"/>
                  </a:lnTo>
                  <a:lnTo>
                    <a:pt x="83037" y="18771"/>
                  </a:lnTo>
                  <a:cubicBezTo>
                    <a:pt x="83037" y="18771"/>
                    <a:pt x="83037" y="18771"/>
                    <a:pt x="83037" y="18771"/>
                  </a:cubicBezTo>
                  <a:cubicBezTo>
                    <a:pt x="83037" y="18771"/>
                    <a:pt x="83037" y="18771"/>
                    <a:pt x="83037" y="18771"/>
                  </a:cubicBezTo>
                  <a:lnTo>
                    <a:pt x="83037" y="18771"/>
                  </a:lnTo>
                  <a:lnTo>
                    <a:pt x="83037" y="18771"/>
                  </a:lnTo>
                  <a:cubicBezTo>
                    <a:pt x="117715" y="19089"/>
                    <a:pt x="146030" y="46768"/>
                    <a:pt x="146667" y="81764"/>
                  </a:cubicBezTo>
                  <a:lnTo>
                    <a:pt x="146667" y="84309"/>
                  </a:lnTo>
                  <a:close/>
                </a:path>
              </a:pathLst>
            </a:custGeom>
            <a:gradFill>
              <a:gsLst>
                <a:gs pos="0">
                  <a:schemeClr val="accent1"/>
                </a:gs>
                <a:gs pos="100000">
                  <a:schemeClr val="accent3"/>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grpSp>
      <p:sp>
        <p:nvSpPr>
          <p:cNvPr descr="Magnifying glass" id="150" name="Google Shape;150;p31"/>
          <p:cNvSpPr/>
          <p:nvPr/>
        </p:nvSpPr>
        <p:spPr>
          <a:xfrm>
            <a:off x="5821799" y="2155907"/>
            <a:ext cx="427674" cy="427674"/>
          </a:xfrm>
          <a:custGeom>
            <a:rect b="b" l="l" r="r" t="t"/>
            <a:pathLst>
              <a:path extrusionOk="0" h="248156" w="248156">
                <a:moveTo>
                  <a:pt x="244657" y="213160"/>
                </a:moveTo>
                <a:lnTo>
                  <a:pt x="204888" y="173391"/>
                </a:lnTo>
                <a:cubicBezTo>
                  <a:pt x="199479" y="167983"/>
                  <a:pt x="192162" y="166074"/>
                  <a:pt x="185163" y="167346"/>
                </a:cubicBezTo>
                <a:lnTo>
                  <a:pt x="171164" y="153348"/>
                </a:lnTo>
                <a:cubicBezTo>
                  <a:pt x="183572" y="137440"/>
                  <a:pt x="190889" y="117079"/>
                  <a:pt x="190889" y="95445"/>
                </a:cubicBezTo>
                <a:cubicBezTo>
                  <a:pt x="190889" y="42950"/>
                  <a:pt x="147939" y="0"/>
                  <a:pt x="95445" y="0"/>
                </a:cubicBezTo>
                <a:cubicBezTo>
                  <a:pt x="42950" y="0"/>
                  <a:pt x="0" y="42950"/>
                  <a:pt x="0" y="95445"/>
                </a:cubicBezTo>
                <a:cubicBezTo>
                  <a:pt x="0" y="147939"/>
                  <a:pt x="42950" y="190889"/>
                  <a:pt x="95445" y="190889"/>
                </a:cubicBezTo>
                <a:cubicBezTo>
                  <a:pt x="117079" y="190889"/>
                  <a:pt x="137122" y="183572"/>
                  <a:pt x="153348" y="171164"/>
                </a:cubicBezTo>
                <a:lnTo>
                  <a:pt x="167346" y="185163"/>
                </a:lnTo>
                <a:cubicBezTo>
                  <a:pt x="166074" y="192162"/>
                  <a:pt x="167983" y="199479"/>
                  <a:pt x="173391" y="204888"/>
                </a:cubicBezTo>
                <a:lnTo>
                  <a:pt x="213160" y="244657"/>
                </a:lnTo>
                <a:cubicBezTo>
                  <a:pt x="217614" y="249111"/>
                  <a:pt x="223341" y="251338"/>
                  <a:pt x="229067" y="251338"/>
                </a:cubicBezTo>
                <a:cubicBezTo>
                  <a:pt x="234794" y="251338"/>
                  <a:pt x="240521" y="249111"/>
                  <a:pt x="244975" y="244657"/>
                </a:cubicBezTo>
                <a:cubicBezTo>
                  <a:pt x="253247" y="235748"/>
                  <a:pt x="253247" y="221750"/>
                  <a:pt x="244657" y="213160"/>
                </a:cubicBezTo>
                <a:close/>
                <a:moveTo>
                  <a:pt x="95127" y="171482"/>
                </a:moveTo>
                <a:cubicBezTo>
                  <a:pt x="53131" y="171482"/>
                  <a:pt x="18771" y="137122"/>
                  <a:pt x="18771" y="95127"/>
                </a:cubicBezTo>
                <a:cubicBezTo>
                  <a:pt x="18771" y="53131"/>
                  <a:pt x="53131" y="18771"/>
                  <a:pt x="95127" y="18771"/>
                </a:cubicBezTo>
                <a:cubicBezTo>
                  <a:pt x="137122" y="18771"/>
                  <a:pt x="171482" y="53131"/>
                  <a:pt x="171482" y="95127"/>
                </a:cubicBezTo>
                <a:cubicBezTo>
                  <a:pt x="171482" y="137122"/>
                  <a:pt x="137122" y="171482"/>
                  <a:pt x="95127" y="171482"/>
                </a:cubicBezTo>
                <a:close/>
              </a:path>
            </a:pathLst>
          </a:custGeom>
          <a:gradFill>
            <a:gsLst>
              <a:gs pos="0">
                <a:schemeClr val="accent1"/>
              </a:gs>
              <a:gs pos="100000">
                <a:schemeClr val="accent3"/>
              </a:gs>
            </a:gsLst>
            <a:lin ang="162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151" name="Google Shape;151;p31"/>
          <p:cNvSpPr txBox="1"/>
          <p:nvPr>
            <p:ph idx="1" type="body"/>
          </p:nvPr>
        </p:nvSpPr>
        <p:spPr>
          <a:xfrm>
            <a:off x="4012620" y="405991"/>
            <a:ext cx="4294187" cy="657225"/>
          </a:xfrm>
          <a:prstGeom prst="rect">
            <a:avLst/>
          </a:prstGeom>
          <a:noFill/>
          <a:ln>
            <a:noFill/>
          </a:ln>
        </p:spPr>
        <p:txBody>
          <a:bodyPr anchorCtr="0" anchor="ctr" bIns="45700" lIns="91425" spcFirstLastPara="1" rIns="91425" wrap="square" tIns="45700">
            <a:normAutofit/>
          </a:bodyPr>
          <a:lstStyle/>
          <a:p>
            <a:pPr indent="0" lvl="0" marL="0" rtl="0" algn="ctr">
              <a:lnSpc>
                <a:spcPct val="100000"/>
              </a:lnSpc>
              <a:spcBef>
                <a:spcPts val="0"/>
              </a:spcBef>
              <a:spcAft>
                <a:spcPts val="0"/>
              </a:spcAft>
              <a:buClr>
                <a:schemeClr val="dk1"/>
              </a:buClr>
              <a:buSzPts val="3200"/>
              <a:buNone/>
            </a:pPr>
            <a:r>
              <a:rPr lang="en-US"/>
              <a:t>Table Of Contents</a:t>
            </a:r>
            <a:endParaRPr/>
          </a:p>
        </p:txBody>
      </p:sp>
      <p:sp>
        <p:nvSpPr>
          <p:cNvPr id="152" name="Google Shape;152;p31"/>
          <p:cNvSpPr txBox="1"/>
          <p:nvPr/>
        </p:nvSpPr>
        <p:spPr>
          <a:xfrm>
            <a:off x="11023458" y="594876"/>
            <a:ext cx="111788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Montserrat"/>
                <a:ea typeface="Montserrat"/>
                <a:cs typeface="Montserrat"/>
                <a:sym typeface="Montserrat"/>
              </a:rPr>
              <a:t>Abracadata</a:t>
            </a:r>
            <a:endParaRPr b="1" sz="1200">
              <a:solidFill>
                <a:schemeClr val="accent1"/>
              </a:solidFill>
              <a:latin typeface="Montserrat"/>
              <a:ea typeface="Montserrat"/>
              <a:cs typeface="Montserrat"/>
              <a:sym typeface="Montserrat"/>
            </a:endParaRPr>
          </a:p>
        </p:txBody>
      </p:sp>
      <p:sp>
        <p:nvSpPr>
          <p:cNvPr id="153" name="Google Shape;153;p31"/>
          <p:cNvSpPr/>
          <p:nvPr/>
        </p:nvSpPr>
        <p:spPr>
          <a:xfrm>
            <a:off x="9693639" y="2104223"/>
            <a:ext cx="517554" cy="451833"/>
          </a:xfrm>
          <a:custGeom>
            <a:rect b="b" l="l" r="r" t="t"/>
            <a:pathLst>
              <a:path extrusionOk="0" h="648" w="750">
                <a:moveTo>
                  <a:pt x="349" y="282"/>
                </a:moveTo>
                <a:cubicBezTo>
                  <a:pt x="355" y="286"/>
                  <a:pt x="361" y="292"/>
                  <a:pt x="365" y="298"/>
                </a:cubicBezTo>
                <a:lnTo>
                  <a:pt x="340" y="311"/>
                </a:lnTo>
                <a:cubicBezTo>
                  <a:pt x="338" y="310"/>
                  <a:pt x="337" y="309"/>
                  <a:pt x="335" y="308"/>
                </a:cubicBezTo>
                <a:cubicBezTo>
                  <a:pt x="326" y="302"/>
                  <a:pt x="314" y="305"/>
                  <a:pt x="308" y="315"/>
                </a:cubicBezTo>
                <a:cubicBezTo>
                  <a:pt x="302" y="324"/>
                  <a:pt x="306" y="336"/>
                  <a:pt x="315" y="342"/>
                </a:cubicBezTo>
                <a:cubicBezTo>
                  <a:pt x="325" y="347"/>
                  <a:pt x="337" y="344"/>
                  <a:pt x="342" y="335"/>
                </a:cubicBezTo>
                <a:cubicBezTo>
                  <a:pt x="344" y="332"/>
                  <a:pt x="345" y="330"/>
                  <a:pt x="345" y="327"/>
                </a:cubicBezTo>
                <a:lnTo>
                  <a:pt x="371" y="313"/>
                </a:lnTo>
                <a:cubicBezTo>
                  <a:pt x="374" y="325"/>
                  <a:pt x="372" y="338"/>
                  <a:pt x="366" y="348"/>
                </a:cubicBezTo>
                <a:cubicBezTo>
                  <a:pt x="352" y="372"/>
                  <a:pt x="323" y="379"/>
                  <a:pt x="300" y="366"/>
                </a:cubicBezTo>
                <a:cubicBezTo>
                  <a:pt x="277" y="352"/>
                  <a:pt x="269" y="323"/>
                  <a:pt x="282" y="300"/>
                </a:cubicBezTo>
                <a:cubicBezTo>
                  <a:pt x="296" y="277"/>
                  <a:pt x="326" y="269"/>
                  <a:pt x="349" y="282"/>
                </a:cubicBezTo>
                <a:close/>
                <a:moveTo>
                  <a:pt x="750" y="143"/>
                </a:moveTo>
                <a:cubicBezTo>
                  <a:pt x="750" y="143"/>
                  <a:pt x="745" y="127"/>
                  <a:pt x="732" y="124"/>
                </a:cubicBezTo>
                <a:lnTo>
                  <a:pt x="731" y="122"/>
                </a:lnTo>
                <a:lnTo>
                  <a:pt x="728" y="116"/>
                </a:lnTo>
                <a:lnTo>
                  <a:pt x="727" y="114"/>
                </a:lnTo>
                <a:cubicBezTo>
                  <a:pt x="733" y="101"/>
                  <a:pt x="723" y="87"/>
                  <a:pt x="723" y="87"/>
                </a:cubicBezTo>
                <a:cubicBezTo>
                  <a:pt x="687" y="101"/>
                  <a:pt x="671" y="129"/>
                  <a:pt x="665" y="143"/>
                </a:cubicBezTo>
                <a:lnTo>
                  <a:pt x="574" y="190"/>
                </a:lnTo>
                <a:cubicBezTo>
                  <a:pt x="550" y="146"/>
                  <a:pt x="514" y="107"/>
                  <a:pt x="467" y="80"/>
                </a:cubicBezTo>
                <a:cubicBezTo>
                  <a:pt x="332" y="0"/>
                  <a:pt x="159" y="46"/>
                  <a:pt x="80" y="181"/>
                </a:cubicBezTo>
                <a:cubicBezTo>
                  <a:pt x="0" y="316"/>
                  <a:pt x="46" y="490"/>
                  <a:pt x="181" y="569"/>
                </a:cubicBezTo>
                <a:cubicBezTo>
                  <a:pt x="316" y="648"/>
                  <a:pt x="490" y="603"/>
                  <a:pt x="569" y="467"/>
                </a:cubicBezTo>
                <a:cubicBezTo>
                  <a:pt x="617" y="384"/>
                  <a:pt x="619" y="286"/>
                  <a:pt x="581" y="205"/>
                </a:cubicBezTo>
                <a:lnTo>
                  <a:pt x="675" y="157"/>
                </a:lnTo>
                <a:cubicBezTo>
                  <a:pt x="691" y="160"/>
                  <a:pt x="720" y="162"/>
                  <a:pt x="750" y="143"/>
                </a:cubicBezTo>
                <a:close/>
                <a:moveTo>
                  <a:pt x="510" y="223"/>
                </a:moveTo>
                <a:lnTo>
                  <a:pt x="451" y="254"/>
                </a:lnTo>
                <a:cubicBezTo>
                  <a:pt x="439" y="232"/>
                  <a:pt x="421" y="212"/>
                  <a:pt x="398" y="199"/>
                </a:cubicBezTo>
                <a:cubicBezTo>
                  <a:pt x="328" y="158"/>
                  <a:pt x="239" y="181"/>
                  <a:pt x="199" y="251"/>
                </a:cubicBezTo>
                <a:cubicBezTo>
                  <a:pt x="158" y="320"/>
                  <a:pt x="181" y="409"/>
                  <a:pt x="251" y="449"/>
                </a:cubicBezTo>
                <a:cubicBezTo>
                  <a:pt x="320" y="490"/>
                  <a:pt x="409" y="467"/>
                  <a:pt x="450" y="398"/>
                </a:cubicBezTo>
                <a:cubicBezTo>
                  <a:pt x="474" y="357"/>
                  <a:pt x="475" y="309"/>
                  <a:pt x="458" y="269"/>
                </a:cubicBezTo>
                <a:lnTo>
                  <a:pt x="518" y="238"/>
                </a:lnTo>
                <a:cubicBezTo>
                  <a:pt x="544" y="298"/>
                  <a:pt x="543" y="370"/>
                  <a:pt x="507" y="431"/>
                </a:cubicBezTo>
                <a:cubicBezTo>
                  <a:pt x="448" y="532"/>
                  <a:pt x="318" y="566"/>
                  <a:pt x="217" y="507"/>
                </a:cubicBezTo>
                <a:cubicBezTo>
                  <a:pt x="116" y="448"/>
                  <a:pt x="82" y="318"/>
                  <a:pt x="142" y="217"/>
                </a:cubicBezTo>
                <a:cubicBezTo>
                  <a:pt x="201" y="116"/>
                  <a:pt x="330" y="82"/>
                  <a:pt x="431" y="142"/>
                </a:cubicBezTo>
                <a:cubicBezTo>
                  <a:pt x="466" y="162"/>
                  <a:pt x="492" y="190"/>
                  <a:pt x="510" y="223"/>
                </a:cubicBezTo>
                <a:close/>
                <a:moveTo>
                  <a:pt x="418" y="270"/>
                </a:moveTo>
                <a:lnTo>
                  <a:pt x="379" y="290"/>
                </a:lnTo>
                <a:cubicBezTo>
                  <a:pt x="374" y="282"/>
                  <a:pt x="366" y="274"/>
                  <a:pt x="357" y="268"/>
                </a:cubicBezTo>
                <a:cubicBezTo>
                  <a:pt x="326" y="250"/>
                  <a:pt x="286" y="260"/>
                  <a:pt x="268" y="291"/>
                </a:cubicBezTo>
                <a:cubicBezTo>
                  <a:pt x="250" y="322"/>
                  <a:pt x="261" y="362"/>
                  <a:pt x="291" y="380"/>
                </a:cubicBezTo>
                <a:cubicBezTo>
                  <a:pt x="322" y="398"/>
                  <a:pt x="362" y="388"/>
                  <a:pt x="380" y="357"/>
                </a:cubicBezTo>
                <a:cubicBezTo>
                  <a:pt x="389" y="341"/>
                  <a:pt x="391" y="322"/>
                  <a:pt x="386" y="306"/>
                </a:cubicBezTo>
                <a:lnTo>
                  <a:pt x="426" y="286"/>
                </a:lnTo>
                <a:cubicBezTo>
                  <a:pt x="437" y="315"/>
                  <a:pt x="435" y="349"/>
                  <a:pt x="418" y="379"/>
                </a:cubicBezTo>
                <a:cubicBezTo>
                  <a:pt x="387" y="431"/>
                  <a:pt x="321" y="448"/>
                  <a:pt x="269" y="418"/>
                </a:cubicBezTo>
                <a:cubicBezTo>
                  <a:pt x="218" y="388"/>
                  <a:pt x="200" y="321"/>
                  <a:pt x="231" y="269"/>
                </a:cubicBezTo>
                <a:cubicBezTo>
                  <a:pt x="261" y="218"/>
                  <a:pt x="327" y="200"/>
                  <a:pt x="379" y="231"/>
                </a:cubicBezTo>
                <a:cubicBezTo>
                  <a:pt x="396" y="241"/>
                  <a:pt x="409" y="254"/>
                  <a:pt x="418" y="270"/>
                </a:cubicBezTo>
                <a:close/>
              </a:path>
            </a:pathLst>
          </a:custGeom>
          <a:gradFill>
            <a:gsLst>
              <a:gs pos="0">
                <a:schemeClr val="accent1"/>
              </a:gs>
              <a:gs pos="100000">
                <a:schemeClr val="accent3"/>
              </a:gs>
            </a:gsLst>
            <a:lin ang="16200000" scaled="0"/>
          </a:gradFill>
          <a:ln>
            <a:noFill/>
          </a:ln>
        </p:spPr>
        <p:txBody>
          <a:bodyPr anchorCtr="0" anchor="t" bIns="73025" lIns="146075" spcFirstLastPara="1" rIns="146075" wrap="square" tIns="73025">
            <a:noAutofit/>
          </a:bodyPr>
          <a:lstStyle/>
          <a:p>
            <a:pPr indent="0" lvl="0" marL="0" marR="0" rtl="0" algn="l">
              <a:spcBef>
                <a:spcPts val="0"/>
              </a:spcBef>
              <a:spcAft>
                <a:spcPts val="0"/>
              </a:spcAft>
              <a:buNone/>
            </a:pPr>
            <a:r>
              <a:t/>
            </a:r>
            <a:endParaRPr sz="2876">
              <a:solidFill>
                <a:srgbClr val="121617"/>
              </a:solidFill>
              <a:latin typeface="Roboto"/>
              <a:ea typeface="Roboto"/>
              <a:cs typeface="Roboto"/>
              <a:sym typeface="Roboto"/>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52"/>
                                        </p:tgtEl>
                                        <p:attrNameLst>
                                          <p:attrName>style.visibility</p:attrName>
                                        </p:attrNameLst>
                                      </p:cBhvr>
                                      <p:to>
                                        <p:strVal val="visible"/>
                                      </p:to>
                                    </p:set>
                                    <p:anim calcmode="lin" valueType="num">
                                      <p:cBhvr additive="base">
                                        <p:cTn dur="1000"/>
                                        <p:tgtEl>
                                          <p:spTgt spid="1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34"/>
                                        </p:tgtEl>
                                        <p:attrNameLst>
                                          <p:attrName>style.visibility</p:attrName>
                                        </p:attrNameLst>
                                      </p:cBhvr>
                                      <p:to>
                                        <p:strVal val="visible"/>
                                      </p:to>
                                    </p:set>
                                    <p:anim calcmode="lin" valueType="num">
                                      <p:cBhvr additive="base">
                                        <p:cTn dur="1000"/>
                                        <p:tgtEl>
                                          <p:spTgt spid="13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51">
                                            <p:txEl>
                                              <p:pRg end="0" st="0"/>
                                            </p:txEl>
                                          </p:spTgt>
                                        </p:tgtEl>
                                        <p:attrNameLst>
                                          <p:attrName>style.visibility</p:attrName>
                                        </p:attrNameLst>
                                      </p:cBhvr>
                                      <p:to>
                                        <p:strVal val="visible"/>
                                      </p:to>
                                    </p:set>
                                    <p:anim calcmode="lin" valueType="num">
                                      <p:cBhvr additive="base">
                                        <p:cTn dur="1000"/>
                                        <p:tgtEl>
                                          <p:spTgt spid="151">
                                            <p:txEl>
                                              <p:pRg end="0" st="0"/>
                                            </p:txEl>
                                          </p:spTgt>
                                        </p:tgtEl>
                                        <p:attrNameLst>
                                          <p:attrName>ppt_y</p:attrName>
                                        </p:attrNameLst>
                                      </p:cBhvr>
                                      <p:tavLst>
                                        <p:tav fmla="" tm="0">
                                          <p:val>
                                            <p:strVal val="#ppt_y-1"/>
                                          </p:val>
                                        </p:tav>
                                        <p:tav fmla="" tm="100000">
                                          <p:val>
                                            <p:strVal val="#ppt_y"/>
                                          </p:val>
                                        </p:tav>
                                      </p:tavLst>
                                    </p:anim>
                                  </p:childTnLst>
                                </p:cTn>
                              </p:par>
                              <p:par>
                                <p:cTn fill="hold" nodeType="withEffect" presetClass="entr" presetID="23" presetSubtype="16">
                                  <p:stCondLst>
                                    <p:cond delay="500"/>
                                  </p:stCondLst>
                                  <p:childTnLst>
                                    <p:set>
                                      <p:cBhvr>
                                        <p:cTn dur="1" fill="hold">
                                          <p:stCondLst>
                                            <p:cond delay="0"/>
                                          </p:stCondLst>
                                        </p:cTn>
                                        <p:tgtEl>
                                          <p:spTgt spid="135"/>
                                        </p:tgtEl>
                                        <p:attrNameLst>
                                          <p:attrName>style.visibility</p:attrName>
                                        </p:attrNameLst>
                                      </p:cBhvr>
                                      <p:to>
                                        <p:strVal val="visible"/>
                                      </p:to>
                                    </p:set>
                                    <p:anim calcmode="lin" valueType="num">
                                      <p:cBhvr additive="base">
                                        <p:cTn dur="500"/>
                                        <p:tgtEl>
                                          <p:spTgt spid="135"/>
                                        </p:tgtEl>
                                        <p:attrNameLst>
                                          <p:attrName>ppt_w</p:attrName>
                                        </p:attrNameLst>
                                      </p:cBhvr>
                                      <p:tavLst>
                                        <p:tav fmla="" tm="0">
                                          <p:val>
                                            <p:strVal val="0"/>
                                          </p:val>
                                        </p:tav>
                                        <p:tav fmla="" tm="100000">
                                          <p:val>
                                            <p:strVal val="#ppt_w"/>
                                          </p:val>
                                        </p:tav>
                                      </p:tavLst>
                                    </p:anim>
                                    <p:anim calcmode="lin" valueType="num">
                                      <p:cBhvr additive="base">
                                        <p:cTn dur="500"/>
                                        <p:tgtEl>
                                          <p:spTgt spid="13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36"/>
                                        </p:tgtEl>
                                        <p:attrNameLst>
                                          <p:attrName>style.visibility</p:attrName>
                                        </p:attrNameLst>
                                      </p:cBhvr>
                                      <p:to>
                                        <p:strVal val="visible"/>
                                      </p:to>
                                    </p:set>
                                    <p:anim calcmode="lin" valueType="num">
                                      <p:cBhvr additive="base">
                                        <p:cTn dur="500"/>
                                        <p:tgtEl>
                                          <p:spTgt spid="136"/>
                                        </p:tgtEl>
                                        <p:attrNameLst>
                                          <p:attrName>ppt_w</p:attrName>
                                        </p:attrNameLst>
                                      </p:cBhvr>
                                      <p:tavLst>
                                        <p:tav fmla="" tm="0">
                                          <p:val>
                                            <p:strVal val="0"/>
                                          </p:val>
                                        </p:tav>
                                        <p:tav fmla="" tm="100000">
                                          <p:val>
                                            <p:strVal val="#ppt_w"/>
                                          </p:val>
                                        </p:tav>
                                      </p:tavLst>
                                    </p:anim>
                                    <p:anim calcmode="lin" valueType="num">
                                      <p:cBhvr additive="base">
                                        <p:cTn dur="500"/>
                                        <p:tgtEl>
                                          <p:spTgt spid="136"/>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137"/>
                                        </p:tgtEl>
                                        <p:attrNameLst>
                                          <p:attrName>style.visibility</p:attrName>
                                        </p:attrNameLst>
                                      </p:cBhvr>
                                      <p:to>
                                        <p:strVal val="visible"/>
                                      </p:to>
                                    </p:set>
                                    <p:anim calcmode="lin" valueType="num">
                                      <p:cBhvr additive="base">
                                        <p:cTn dur="500"/>
                                        <p:tgtEl>
                                          <p:spTgt spid="137"/>
                                        </p:tgtEl>
                                        <p:attrNameLst>
                                          <p:attrName>ppt_w</p:attrName>
                                        </p:attrNameLst>
                                      </p:cBhvr>
                                      <p:tavLst>
                                        <p:tav fmla="" tm="0">
                                          <p:val>
                                            <p:strVal val="0"/>
                                          </p:val>
                                        </p:tav>
                                        <p:tav fmla="" tm="100000">
                                          <p:val>
                                            <p:strVal val="#ppt_w"/>
                                          </p:val>
                                        </p:tav>
                                      </p:tavLst>
                                    </p:anim>
                                    <p:anim calcmode="lin" valueType="num">
                                      <p:cBhvr additive="base">
                                        <p:cTn dur="500"/>
                                        <p:tgtEl>
                                          <p:spTgt spid="137"/>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138"/>
                                        </p:tgtEl>
                                        <p:attrNameLst>
                                          <p:attrName>style.visibility</p:attrName>
                                        </p:attrNameLst>
                                      </p:cBhvr>
                                      <p:to>
                                        <p:strVal val="visible"/>
                                      </p:to>
                                    </p:set>
                                    <p:anim calcmode="lin" valueType="num">
                                      <p:cBhvr additive="base">
                                        <p:cTn dur="500"/>
                                        <p:tgtEl>
                                          <p:spTgt spid="138"/>
                                        </p:tgtEl>
                                        <p:attrNameLst>
                                          <p:attrName>ppt_w</p:attrName>
                                        </p:attrNameLst>
                                      </p:cBhvr>
                                      <p:tavLst>
                                        <p:tav fmla="" tm="0">
                                          <p:val>
                                            <p:strVal val="0"/>
                                          </p:val>
                                        </p:tav>
                                        <p:tav fmla="" tm="100000">
                                          <p:val>
                                            <p:strVal val="#ppt_w"/>
                                          </p:val>
                                        </p:tav>
                                      </p:tavLst>
                                    </p:anim>
                                    <p:anim calcmode="lin" valueType="num">
                                      <p:cBhvr additive="base">
                                        <p:cTn dur="500"/>
                                        <p:tgtEl>
                                          <p:spTgt spid="138"/>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0"/>
                                  </p:stCondLst>
                                  <p:childTnLst>
                                    <p:set>
                                      <p:cBhvr>
                                        <p:cTn dur="1" fill="hold">
                                          <p:stCondLst>
                                            <p:cond delay="0"/>
                                          </p:stCondLst>
                                        </p:cTn>
                                        <p:tgtEl>
                                          <p:spTgt spid="139"/>
                                        </p:tgtEl>
                                        <p:attrNameLst>
                                          <p:attrName>style.visibility</p:attrName>
                                        </p:attrNameLst>
                                      </p:cBhvr>
                                      <p:to>
                                        <p:strVal val="visible"/>
                                      </p:to>
                                    </p:set>
                                    <p:anim calcmode="lin" valueType="num">
                                      <p:cBhvr additive="base">
                                        <p:cTn dur="500"/>
                                        <p:tgtEl>
                                          <p:spTgt spid="139"/>
                                        </p:tgtEl>
                                        <p:attrNameLst>
                                          <p:attrName>ppt_w</p:attrName>
                                        </p:attrNameLst>
                                      </p:cBhvr>
                                      <p:tavLst>
                                        <p:tav fmla="" tm="0">
                                          <p:val>
                                            <p:strVal val="0"/>
                                          </p:val>
                                        </p:tav>
                                        <p:tav fmla="" tm="100000">
                                          <p:val>
                                            <p:strVal val="#ppt_w"/>
                                          </p:val>
                                        </p:tav>
                                      </p:tavLst>
                                    </p:anim>
                                    <p:anim calcmode="lin" valueType="num">
                                      <p:cBhvr additive="base">
                                        <p:cTn dur="500"/>
                                        <p:tgtEl>
                                          <p:spTgt spid="139"/>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0"/>
                                  </p:stCondLst>
                                  <p:childTnLst>
                                    <p:set>
                                      <p:cBhvr>
                                        <p:cTn dur="1" fill="hold">
                                          <p:stCondLst>
                                            <p:cond delay="0"/>
                                          </p:stCondLst>
                                        </p:cTn>
                                        <p:tgtEl>
                                          <p:spTgt spid="140"/>
                                        </p:tgtEl>
                                        <p:attrNameLst>
                                          <p:attrName>style.visibility</p:attrName>
                                        </p:attrNameLst>
                                      </p:cBhvr>
                                      <p:to>
                                        <p:strVal val="visible"/>
                                      </p:to>
                                    </p:set>
                                    <p:anim calcmode="lin" valueType="num">
                                      <p:cBhvr additive="base">
                                        <p:cTn dur="500"/>
                                        <p:tgtEl>
                                          <p:spTgt spid="140"/>
                                        </p:tgtEl>
                                        <p:attrNameLst>
                                          <p:attrName>ppt_w</p:attrName>
                                        </p:attrNameLst>
                                      </p:cBhvr>
                                      <p:tavLst>
                                        <p:tav fmla="" tm="0">
                                          <p:val>
                                            <p:strVal val="0"/>
                                          </p:val>
                                        </p:tav>
                                        <p:tav fmla="" tm="100000">
                                          <p:val>
                                            <p:strVal val="#ppt_w"/>
                                          </p:val>
                                        </p:tav>
                                      </p:tavLst>
                                    </p:anim>
                                    <p:anim calcmode="lin" valueType="num">
                                      <p:cBhvr additive="base">
                                        <p:cTn dur="500"/>
                                        <p:tgtEl>
                                          <p:spTgt spid="140"/>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200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par>
                                <p:cTn fill="hold" nodeType="withEffect" presetClass="entr" presetID="23" presetSubtype="16">
                                  <p:stCondLst>
                                    <p:cond delay="500"/>
                                  </p:stCondLst>
                                  <p:childTnLst>
                                    <p:set>
                                      <p:cBhvr>
                                        <p:cTn dur="1" fill="hold">
                                          <p:stCondLst>
                                            <p:cond delay="0"/>
                                          </p:stCondLst>
                                        </p:cTn>
                                        <p:tgtEl>
                                          <p:spTgt spid="142"/>
                                        </p:tgtEl>
                                        <p:attrNameLst>
                                          <p:attrName>style.visibility</p:attrName>
                                        </p:attrNameLst>
                                      </p:cBhvr>
                                      <p:to>
                                        <p:strVal val="visible"/>
                                      </p:to>
                                    </p:set>
                                    <p:anim calcmode="lin" valueType="num">
                                      <p:cBhvr additive="base">
                                        <p:cTn dur="500"/>
                                        <p:tgtEl>
                                          <p:spTgt spid="142"/>
                                        </p:tgtEl>
                                        <p:attrNameLst>
                                          <p:attrName>ppt_w</p:attrName>
                                        </p:attrNameLst>
                                      </p:cBhvr>
                                      <p:tavLst>
                                        <p:tav fmla="" tm="0">
                                          <p:val>
                                            <p:strVal val="0"/>
                                          </p:val>
                                        </p:tav>
                                        <p:tav fmla="" tm="100000">
                                          <p:val>
                                            <p:strVal val="#ppt_w"/>
                                          </p:val>
                                        </p:tav>
                                      </p:tavLst>
                                    </p:anim>
                                    <p:anim calcmode="lin" valueType="num">
                                      <p:cBhvr additive="base">
                                        <p:cTn dur="500"/>
                                        <p:tgtEl>
                                          <p:spTgt spid="142"/>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144"/>
                                        </p:tgtEl>
                                        <p:attrNameLst>
                                          <p:attrName>style.visibility</p:attrName>
                                        </p:attrNameLst>
                                      </p:cBhvr>
                                      <p:to>
                                        <p:strVal val="visible"/>
                                      </p:to>
                                    </p:set>
                                    <p:anim calcmode="lin" valueType="num">
                                      <p:cBhvr additive="base">
                                        <p:cTn dur="500"/>
                                        <p:tgtEl>
                                          <p:spTgt spid="144"/>
                                        </p:tgtEl>
                                        <p:attrNameLst>
                                          <p:attrName>ppt_w</p:attrName>
                                        </p:attrNameLst>
                                      </p:cBhvr>
                                      <p:tavLst>
                                        <p:tav fmla="" tm="0">
                                          <p:val>
                                            <p:strVal val="0"/>
                                          </p:val>
                                        </p:tav>
                                        <p:tav fmla="" tm="100000">
                                          <p:val>
                                            <p:strVal val="#ppt_w"/>
                                          </p:val>
                                        </p:tav>
                                      </p:tavLst>
                                    </p:anim>
                                    <p:anim calcmode="lin" valueType="num">
                                      <p:cBhvr additive="base">
                                        <p:cTn dur="500"/>
                                        <p:tgtEl>
                                          <p:spTgt spid="144"/>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1000"/>
                                  </p:stCondLst>
                                  <p:childTnLst>
                                    <p:set>
                                      <p:cBhvr>
                                        <p:cTn dur="1" fill="hold">
                                          <p:stCondLst>
                                            <p:cond delay="0"/>
                                          </p:stCondLst>
                                        </p:cTn>
                                        <p:tgtEl>
                                          <p:spTgt spid="143"/>
                                        </p:tgtEl>
                                        <p:attrNameLst>
                                          <p:attrName>style.visibility</p:attrName>
                                        </p:attrNameLst>
                                      </p:cBhvr>
                                      <p:to>
                                        <p:strVal val="visible"/>
                                      </p:to>
                                    </p:set>
                                    <p:anim calcmode="lin" valueType="num">
                                      <p:cBhvr additive="base">
                                        <p:cTn dur="500"/>
                                        <p:tgtEl>
                                          <p:spTgt spid="143"/>
                                        </p:tgtEl>
                                        <p:attrNameLst>
                                          <p:attrName>ppt_w</p:attrName>
                                        </p:attrNameLst>
                                      </p:cBhvr>
                                      <p:tavLst>
                                        <p:tav fmla="" tm="0">
                                          <p:val>
                                            <p:strVal val="0"/>
                                          </p:val>
                                        </p:tav>
                                        <p:tav fmla="" tm="100000">
                                          <p:val>
                                            <p:strVal val="#ppt_w"/>
                                          </p:val>
                                        </p:tav>
                                      </p:tavLst>
                                    </p:anim>
                                    <p:anim calcmode="lin" valueType="num">
                                      <p:cBhvr additive="base">
                                        <p:cTn dur="500"/>
                                        <p:tgtEl>
                                          <p:spTgt spid="143"/>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500"/>
                                  </p:stCondLst>
                                  <p:childTnLst>
                                    <p:set>
                                      <p:cBhvr>
                                        <p:cTn dur="1" fill="hold">
                                          <p:stCondLst>
                                            <p:cond delay="0"/>
                                          </p:stCondLst>
                                        </p:cTn>
                                        <p:tgtEl>
                                          <p:spTgt spid="145"/>
                                        </p:tgtEl>
                                        <p:attrNameLst>
                                          <p:attrName>style.visibility</p:attrName>
                                        </p:attrNameLst>
                                      </p:cBhvr>
                                      <p:to>
                                        <p:strVal val="visible"/>
                                      </p:to>
                                    </p:set>
                                    <p:anim calcmode="lin" valueType="num">
                                      <p:cBhvr additive="base">
                                        <p:cTn dur="500"/>
                                        <p:tgtEl>
                                          <p:spTgt spid="145"/>
                                        </p:tgtEl>
                                        <p:attrNameLst>
                                          <p:attrName>ppt_w</p:attrName>
                                        </p:attrNameLst>
                                      </p:cBhvr>
                                      <p:tavLst>
                                        <p:tav fmla="" tm="0">
                                          <p:val>
                                            <p:strVal val="0"/>
                                          </p:val>
                                        </p:tav>
                                        <p:tav fmla="" tm="100000">
                                          <p:val>
                                            <p:strVal val="#ppt_w"/>
                                          </p:val>
                                        </p:tav>
                                      </p:tavLst>
                                    </p:anim>
                                    <p:anim calcmode="lin" valueType="num">
                                      <p:cBhvr additive="base">
                                        <p:cTn dur="500"/>
                                        <p:tgtEl>
                                          <p:spTgt spid="145"/>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ppt_w</p:attrName>
                                        </p:attrNameLst>
                                      </p:cBhvr>
                                      <p:tavLst>
                                        <p:tav fmla="" tm="0">
                                          <p:val>
                                            <p:strVal val="0"/>
                                          </p:val>
                                        </p:tav>
                                        <p:tav fmla="" tm="100000">
                                          <p:val>
                                            <p:strVal val="#ppt_w"/>
                                          </p:val>
                                        </p:tav>
                                      </p:tavLst>
                                    </p:anim>
                                    <p:anim calcmode="lin" valueType="num">
                                      <p:cBhvr additive="base">
                                        <p:cTn dur="500"/>
                                        <p:tgtEl>
                                          <p:spTgt spid="150"/>
                                        </p:tgtEl>
                                        <p:attrNameLst>
                                          <p:attrName>ppt_h</p:attrName>
                                        </p:attrNameLst>
                                      </p:cBhvr>
                                      <p:tavLst>
                                        <p:tav fmla="" tm="0">
                                          <p:val>
                                            <p:strVal val="0"/>
                                          </p:val>
                                        </p:tav>
                                        <p:tav fmla="" tm="100000">
                                          <p:val>
                                            <p:strVal val="#ppt_h"/>
                                          </p:val>
                                        </p:tav>
                                      </p:tavLst>
                                    </p:anim>
                                  </p:childTnLst>
                                </p:cTn>
                              </p:par>
                              <p:par>
                                <p:cTn fill="hold" nodeType="withEffect" presetClass="entr" presetID="23" presetSubtype="16">
                                  <p:stCondLst>
                                    <p:cond delay="750"/>
                                  </p:stCondLst>
                                  <p:childTnLst>
                                    <p:set>
                                      <p:cBhvr>
                                        <p:cTn dur="1" fill="hold">
                                          <p:stCondLst>
                                            <p:cond delay="0"/>
                                          </p:stCondLst>
                                        </p:cTn>
                                        <p:tgtEl>
                                          <p:spTgt spid="153"/>
                                        </p:tgtEl>
                                        <p:attrNameLst>
                                          <p:attrName>style.visibility</p:attrName>
                                        </p:attrNameLst>
                                      </p:cBhvr>
                                      <p:to>
                                        <p:strVal val="visible"/>
                                      </p:to>
                                    </p:set>
                                    <p:anim calcmode="lin" valueType="num">
                                      <p:cBhvr additive="base">
                                        <p:cTn dur="500"/>
                                        <p:tgtEl>
                                          <p:spTgt spid="153"/>
                                        </p:tgtEl>
                                        <p:attrNameLst>
                                          <p:attrName>ppt_w</p:attrName>
                                        </p:attrNameLst>
                                      </p:cBhvr>
                                      <p:tavLst>
                                        <p:tav fmla="" tm="0">
                                          <p:val>
                                            <p:strVal val="0"/>
                                          </p:val>
                                        </p:tav>
                                        <p:tav fmla="" tm="100000">
                                          <p:val>
                                            <p:strVal val="#ppt_w"/>
                                          </p:val>
                                        </p:tav>
                                      </p:tavLst>
                                    </p:anim>
                                    <p:anim calcmode="lin" valueType="num">
                                      <p:cBhvr additive="base">
                                        <p:cTn dur="500"/>
                                        <p:tgtEl>
                                          <p:spTgt spid="153"/>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2"/>
          <p:cNvSpPr/>
          <p:nvPr/>
        </p:nvSpPr>
        <p:spPr>
          <a:xfrm>
            <a:off x="0" y="415964"/>
            <a:ext cx="399358" cy="634824"/>
          </a:xfrm>
          <a:custGeom>
            <a:rect b="b" l="l" r="r" t="t"/>
            <a:pathLst>
              <a:path extrusionOk="0" h="745896" w="469232">
                <a:moveTo>
                  <a:pt x="48129" y="0"/>
                </a:moveTo>
                <a:lnTo>
                  <a:pt x="168440" y="0"/>
                </a:lnTo>
                <a:cubicBezTo>
                  <a:pt x="334563" y="0"/>
                  <a:pt x="469232" y="134669"/>
                  <a:pt x="469232" y="300792"/>
                </a:cubicBezTo>
                <a:lnTo>
                  <a:pt x="469232" y="445104"/>
                </a:lnTo>
                <a:cubicBezTo>
                  <a:pt x="469232" y="611227"/>
                  <a:pt x="334563" y="745896"/>
                  <a:pt x="168440" y="745896"/>
                </a:cubicBezTo>
                <a:lnTo>
                  <a:pt x="48129" y="745896"/>
                </a:lnTo>
                <a:lnTo>
                  <a:pt x="0" y="741044"/>
                </a:lnTo>
                <a:lnTo>
                  <a:pt x="0" y="4852"/>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59" name="Google Shape;159;p32"/>
          <p:cNvGrpSpPr/>
          <p:nvPr/>
        </p:nvGrpSpPr>
        <p:grpSpPr>
          <a:xfrm>
            <a:off x="145386" y="620214"/>
            <a:ext cx="54293" cy="226325"/>
            <a:chOff x="5494615" y="709925"/>
            <a:chExt cx="96191" cy="400991"/>
          </a:xfrm>
        </p:grpSpPr>
        <p:sp>
          <p:nvSpPr>
            <p:cNvPr id="160" name="Google Shape;160;p32"/>
            <p:cNvSpPr/>
            <p:nvPr/>
          </p:nvSpPr>
          <p:spPr>
            <a:xfrm>
              <a:off x="5494615" y="7099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61" name="Google Shape;161;p32"/>
            <p:cNvSpPr/>
            <p:nvPr/>
          </p:nvSpPr>
          <p:spPr>
            <a:xfrm>
              <a:off x="5494615" y="8623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62" name="Google Shape;162;p32"/>
            <p:cNvSpPr/>
            <p:nvPr/>
          </p:nvSpPr>
          <p:spPr>
            <a:xfrm>
              <a:off x="5494615" y="10147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163" name="Google Shape;163;p32"/>
          <p:cNvSpPr/>
          <p:nvPr/>
        </p:nvSpPr>
        <p:spPr>
          <a:xfrm>
            <a:off x="11582400" y="6308726"/>
            <a:ext cx="609600" cy="549275"/>
          </a:xfrm>
          <a:custGeom>
            <a:rect b="b" l="l" r="r" t="t"/>
            <a:pathLst>
              <a:path extrusionOk="0" h="549275" w="609600">
                <a:moveTo>
                  <a:pt x="321468" y="0"/>
                </a:moveTo>
                <a:lnTo>
                  <a:pt x="609600" y="0"/>
                </a:lnTo>
                <a:lnTo>
                  <a:pt x="609600" y="549275"/>
                </a:lnTo>
                <a:lnTo>
                  <a:pt x="0" y="549275"/>
                </a:lnTo>
                <a:lnTo>
                  <a:pt x="0" y="321468"/>
                </a:lnTo>
                <a:cubicBezTo>
                  <a:pt x="0" y="143926"/>
                  <a:pt x="143926" y="0"/>
                  <a:pt x="321468" y="0"/>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64" name="Google Shape;164;p32"/>
          <p:cNvSpPr/>
          <p:nvPr/>
        </p:nvSpPr>
        <p:spPr>
          <a:xfrm>
            <a:off x="4397853" y="452851"/>
            <a:ext cx="6425514" cy="612658"/>
          </a:xfrm>
          <a:prstGeom prst="roundRect">
            <a:avLst>
              <a:gd fmla="val 16667" name="adj"/>
            </a:avLst>
          </a:pr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65" name="Google Shape;165;p32"/>
          <p:cNvSpPr txBox="1"/>
          <p:nvPr>
            <p:ph idx="1" type="body"/>
          </p:nvPr>
        </p:nvSpPr>
        <p:spPr>
          <a:xfrm>
            <a:off x="884238" y="190104"/>
            <a:ext cx="3028735" cy="108654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rPr lang="en-US"/>
              <a:t>Problem Statement</a:t>
            </a:r>
            <a:endParaRPr/>
          </a:p>
        </p:txBody>
      </p:sp>
      <p:sp>
        <p:nvSpPr>
          <p:cNvPr id="166" name="Google Shape;166;p32"/>
          <p:cNvSpPr/>
          <p:nvPr/>
        </p:nvSpPr>
        <p:spPr>
          <a:xfrm>
            <a:off x="687799" y="2387065"/>
            <a:ext cx="3035703" cy="3263585"/>
          </a:xfrm>
          <a:prstGeom prst="roundRect">
            <a:avLst>
              <a:gd fmla="val 6842" name="adj"/>
            </a:avLst>
          </a:prstGeom>
          <a:solidFill>
            <a:schemeClr val="lt2"/>
          </a:solidFill>
          <a:ln>
            <a:noFill/>
          </a:ln>
          <a:effectLst>
            <a:outerShdw blurRad="266700" rotWithShape="0" algn="ctr" dir="5400000" dist="508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67" name="Google Shape;167;p32"/>
          <p:cNvSpPr txBox="1"/>
          <p:nvPr/>
        </p:nvSpPr>
        <p:spPr>
          <a:xfrm>
            <a:off x="4475215" y="528347"/>
            <a:ext cx="6270789" cy="46166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200">
                <a:solidFill>
                  <a:schemeClr val="lt1"/>
                </a:solidFill>
                <a:latin typeface="Roboto"/>
                <a:ea typeface="Roboto"/>
                <a:cs typeface="Roboto"/>
                <a:sym typeface="Roboto"/>
              </a:rPr>
              <a:t>Invistico Airline asked Abracadata as business consultant to provide them with </a:t>
            </a:r>
            <a:r>
              <a:rPr b="1" lang="en-US" sz="1200">
                <a:solidFill>
                  <a:schemeClr val="lt1"/>
                </a:solidFill>
                <a:latin typeface="Roboto"/>
                <a:ea typeface="Roboto"/>
                <a:cs typeface="Roboto"/>
                <a:sym typeface="Roboto"/>
              </a:rPr>
              <a:t>business recommendations</a:t>
            </a:r>
            <a:r>
              <a:rPr lang="en-US" sz="1200">
                <a:solidFill>
                  <a:schemeClr val="lt1"/>
                </a:solidFill>
                <a:latin typeface="Roboto"/>
                <a:ea typeface="Roboto"/>
                <a:cs typeface="Roboto"/>
                <a:sym typeface="Roboto"/>
              </a:rPr>
              <a:t> to </a:t>
            </a:r>
            <a:r>
              <a:rPr b="1" lang="en-US" sz="1200">
                <a:solidFill>
                  <a:schemeClr val="lt1"/>
                </a:solidFill>
                <a:latin typeface="Roboto"/>
                <a:ea typeface="Roboto"/>
                <a:cs typeface="Roboto"/>
                <a:sym typeface="Roboto"/>
              </a:rPr>
              <a:t>increase </a:t>
            </a:r>
            <a:r>
              <a:rPr lang="en-US" sz="1200">
                <a:solidFill>
                  <a:schemeClr val="lt1"/>
                </a:solidFill>
                <a:latin typeface="Roboto"/>
                <a:ea typeface="Roboto"/>
                <a:cs typeface="Roboto"/>
                <a:sym typeface="Roboto"/>
              </a:rPr>
              <a:t>their</a:t>
            </a:r>
            <a:r>
              <a:rPr b="1" lang="en-US" sz="1200">
                <a:solidFill>
                  <a:schemeClr val="lt1"/>
                </a:solidFill>
                <a:latin typeface="Roboto"/>
                <a:ea typeface="Roboto"/>
                <a:cs typeface="Roboto"/>
                <a:sym typeface="Roboto"/>
              </a:rPr>
              <a:t> customer satisfaction</a:t>
            </a:r>
            <a:r>
              <a:rPr lang="en-US" sz="1200">
                <a:solidFill>
                  <a:schemeClr val="lt1"/>
                </a:solidFill>
                <a:latin typeface="Roboto"/>
                <a:ea typeface="Roboto"/>
                <a:cs typeface="Roboto"/>
                <a:sym typeface="Roboto"/>
              </a:rPr>
              <a:t> level </a:t>
            </a:r>
            <a:r>
              <a:rPr b="1" lang="en-US" sz="1200">
                <a:solidFill>
                  <a:schemeClr val="lt1"/>
                </a:solidFill>
                <a:latin typeface="Roboto"/>
                <a:ea typeface="Roboto"/>
                <a:cs typeface="Roboto"/>
                <a:sym typeface="Roboto"/>
              </a:rPr>
              <a:t>without reducing revenue. </a:t>
            </a:r>
            <a:endParaRPr/>
          </a:p>
        </p:txBody>
      </p:sp>
      <p:sp>
        <p:nvSpPr>
          <p:cNvPr id="168" name="Google Shape;168;p32"/>
          <p:cNvSpPr/>
          <p:nvPr/>
        </p:nvSpPr>
        <p:spPr>
          <a:xfrm>
            <a:off x="4475215" y="2336875"/>
            <a:ext cx="2919637" cy="3313775"/>
          </a:xfrm>
          <a:prstGeom prst="roundRect">
            <a:avLst>
              <a:gd fmla="val 6842" name="adj"/>
            </a:avLst>
          </a:prstGeom>
          <a:solidFill>
            <a:schemeClr val="lt2"/>
          </a:solidFill>
          <a:ln>
            <a:noFill/>
          </a:ln>
          <a:effectLst>
            <a:outerShdw blurRad="266700" rotWithShape="0" algn="ctr" dir="5400000" dist="508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69" name="Google Shape;169;p32"/>
          <p:cNvSpPr txBox="1"/>
          <p:nvPr/>
        </p:nvSpPr>
        <p:spPr>
          <a:xfrm>
            <a:off x="11023458" y="594876"/>
            <a:ext cx="111788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Montserrat"/>
                <a:ea typeface="Montserrat"/>
                <a:cs typeface="Montserrat"/>
                <a:sym typeface="Montserrat"/>
              </a:rPr>
              <a:t>Abracadata</a:t>
            </a:r>
            <a:endParaRPr b="1" sz="1200">
              <a:solidFill>
                <a:schemeClr val="accent1"/>
              </a:solidFill>
              <a:latin typeface="Montserrat"/>
              <a:ea typeface="Montserrat"/>
              <a:cs typeface="Montserrat"/>
              <a:sym typeface="Montserrat"/>
            </a:endParaRPr>
          </a:p>
        </p:txBody>
      </p:sp>
      <p:sp>
        <p:nvSpPr>
          <p:cNvPr id="170" name="Google Shape;170;p32"/>
          <p:cNvSpPr/>
          <p:nvPr/>
        </p:nvSpPr>
        <p:spPr>
          <a:xfrm>
            <a:off x="8278725" y="2336875"/>
            <a:ext cx="2919637" cy="3313775"/>
          </a:xfrm>
          <a:prstGeom prst="roundRect">
            <a:avLst>
              <a:gd fmla="val 6842" name="adj"/>
            </a:avLst>
          </a:prstGeom>
          <a:solidFill>
            <a:schemeClr val="lt2"/>
          </a:solidFill>
          <a:ln>
            <a:noFill/>
          </a:ln>
          <a:effectLst>
            <a:outerShdw blurRad="266700" rotWithShape="0" algn="ctr" dir="5400000" dist="508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id="171" name="Google Shape;171;p32"/>
          <p:cNvPicPr preferRelativeResize="0"/>
          <p:nvPr/>
        </p:nvPicPr>
        <p:blipFill rotWithShape="1">
          <a:blip r:embed="rId3">
            <a:alphaModFix/>
          </a:blip>
          <a:srcRect b="0" l="0" r="0" t="0"/>
          <a:stretch/>
        </p:blipFill>
        <p:spPr>
          <a:xfrm>
            <a:off x="4517036" y="2265582"/>
            <a:ext cx="3015750" cy="2133423"/>
          </a:xfrm>
          <a:prstGeom prst="rect">
            <a:avLst/>
          </a:prstGeom>
          <a:noFill/>
          <a:ln>
            <a:noFill/>
          </a:ln>
        </p:spPr>
      </p:pic>
      <p:pic>
        <p:nvPicPr>
          <p:cNvPr id="172" name="Google Shape;172;p32"/>
          <p:cNvPicPr preferRelativeResize="0"/>
          <p:nvPr/>
        </p:nvPicPr>
        <p:blipFill rotWithShape="1">
          <a:blip r:embed="rId4">
            <a:alphaModFix/>
          </a:blip>
          <a:srcRect b="0" l="0" r="0" t="0"/>
          <a:stretch/>
        </p:blipFill>
        <p:spPr>
          <a:xfrm>
            <a:off x="592608" y="2310091"/>
            <a:ext cx="3178489" cy="2088914"/>
          </a:xfrm>
          <a:prstGeom prst="rect">
            <a:avLst/>
          </a:prstGeom>
          <a:noFill/>
          <a:ln>
            <a:noFill/>
          </a:ln>
        </p:spPr>
      </p:pic>
      <p:pic>
        <p:nvPicPr>
          <p:cNvPr id="173" name="Google Shape;173;p32"/>
          <p:cNvPicPr preferRelativeResize="0"/>
          <p:nvPr/>
        </p:nvPicPr>
        <p:blipFill rotWithShape="1">
          <a:blip r:embed="rId5">
            <a:alphaModFix/>
          </a:blip>
          <a:srcRect b="0" l="0" r="0" t="0"/>
          <a:stretch/>
        </p:blipFill>
        <p:spPr>
          <a:xfrm>
            <a:off x="8960067" y="2650524"/>
            <a:ext cx="1556951" cy="1556951"/>
          </a:xfrm>
          <a:prstGeom prst="rect">
            <a:avLst/>
          </a:prstGeom>
          <a:noFill/>
          <a:ln>
            <a:noFill/>
          </a:ln>
        </p:spPr>
      </p:pic>
      <p:sp>
        <p:nvSpPr>
          <p:cNvPr id="174" name="Google Shape;174;p32"/>
          <p:cNvSpPr txBox="1"/>
          <p:nvPr/>
        </p:nvSpPr>
        <p:spPr>
          <a:xfrm>
            <a:off x="687799" y="4631644"/>
            <a:ext cx="303570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Montserrat"/>
                <a:ea typeface="Montserrat"/>
                <a:cs typeface="Montserrat"/>
                <a:sym typeface="Montserrat"/>
              </a:rPr>
              <a:t>We focus on finding what services need to be improved so that invistico customer satisfaction increases.</a:t>
            </a:r>
            <a:endParaRPr sz="1200">
              <a:solidFill>
                <a:schemeClr val="dk1"/>
              </a:solidFill>
              <a:latin typeface="Montserrat"/>
              <a:ea typeface="Montserrat"/>
              <a:cs typeface="Montserrat"/>
              <a:sym typeface="Montserrat"/>
            </a:endParaRPr>
          </a:p>
        </p:txBody>
      </p:sp>
      <p:sp>
        <p:nvSpPr>
          <p:cNvPr id="175" name="Google Shape;175;p32"/>
          <p:cNvSpPr txBox="1"/>
          <p:nvPr/>
        </p:nvSpPr>
        <p:spPr>
          <a:xfrm>
            <a:off x="4544189" y="4539310"/>
            <a:ext cx="2781688"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Montserrat"/>
                <a:ea typeface="Montserrat"/>
                <a:cs typeface="Montserrat"/>
                <a:sym typeface="Montserrat"/>
              </a:rPr>
              <a:t>We are looking for the best way to improve the quality of service so that the number of satisfied customers increases.</a:t>
            </a:r>
            <a:endParaRPr/>
          </a:p>
        </p:txBody>
      </p:sp>
      <p:sp>
        <p:nvSpPr>
          <p:cNvPr id="176" name="Google Shape;176;p32"/>
          <p:cNvSpPr txBox="1"/>
          <p:nvPr/>
        </p:nvSpPr>
        <p:spPr>
          <a:xfrm>
            <a:off x="8307707" y="4539310"/>
            <a:ext cx="286167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Montserrat"/>
                <a:ea typeface="Montserrat"/>
                <a:cs typeface="Montserrat"/>
                <a:sym typeface="Montserrat"/>
              </a:rPr>
              <a:t>With the increase of satisfied customers, it will increase the level of customer satisfaction without reducing revenue.</a:t>
            </a:r>
            <a:endParaRPr sz="1200">
              <a:solidFill>
                <a:schemeClr val="dk1"/>
              </a:solidFill>
              <a:latin typeface="Montserrat"/>
              <a:ea typeface="Montserrat"/>
              <a:cs typeface="Montserrat"/>
              <a:sym typeface="Montserrat"/>
            </a:endParaRPr>
          </a:p>
        </p:txBody>
      </p:sp>
      <p:pic>
        <p:nvPicPr>
          <p:cNvPr id="177" name="Google Shape;177;p32"/>
          <p:cNvPicPr preferRelativeResize="0"/>
          <p:nvPr/>
        </p:nvPicPr>
        <p:blipFill rotWithShape="1">
          <a:blip r:embed="rId6">
            <a:alphaModFix/>
          </a:blip>
          <a:srcRect b="0" l="0" r="0" t="0"/>
          <a:stretch/>
        </p:blipFill>
        <p:spPr>
          <a:xfrm rot="10800000">
            <a:off x="3735606" y="3479082"/>
            <a:ext cx="678987" cy="678987"/>
          </a:xfrm>
          <a:prstGeom prst="rect">
            <a:avLst/>
          </a:prstGeom>
          <a:noFill/>
          <a:ln>
            <a:noFill/>
          </a:ln>
        </p:spPr>
      </p:pic>
      <p:pic>
        <p:nvPicPr>
          <p:cNvPr id="178" name="Google Shape;178;p32"/>
          <p:cNvPicPr preferRelativeResize="0"/>
          <p:nvPr/>
        </p:nvPicPr>
        <p:blipFill rotWithShape="1">
          <a:blip r:embed="rId6">
            <a:alphaModFix/>
          </a:blip>
          <a:srcRect b="0" l="0" r="0" t="0"/>
          <a:stretch/>
        </p:blipFill>
        <p:spPr>
          <a:xfrm rot="10800000">
            <a:off x="7445896" y="3481043"/>
            <a:ext cx="677027" cy="677027"/>
          </a:xfrm>
          <a:prstGeom prst="rect">
            <a:avLst/>
          </a:prstGeom>
          <a:noFill/>
          <a:ln>
            <a:noFill/>
          </a:ln>
        </p:spPr>
      </p:pic>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58"/>
                                        </p:tgtEl>
                                        <p:attrNameLst>
                                          <p:attrName>style.visibility</p:attrName>
                                        </p:attrNameLst>
                                      </p:cBhvr>
                                      <p:to>
                                        <p:strVal val="visible"/>
                                      </p:to>
                                    </p:set>
                                    <p:anim calcmode="lin" valueType="num">
                                      <p:cBhvr additive="base">
                                        <p:cTn dur="1000"/>
                                        <p:tgtEl>
                                          <p:spTgt spid="1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59"/>
                                        </p:tgtEl>
                                        <p:attrNameLst>
                                          <p:attrName>style.visibility</p:attrName>
                                        </p:attrNameLst>
                                      </p:cBhvr>
                                      <p:to>
                                        <p:strVal val="visible"/>
                                      </p:to>
                                    </p:set>
                                    <p:anim calcmode="lin" valueType="num">
                                      <p:cBhvr additive="base">
                                        <p:cTn dur="1000"/>
                                        <p:tgtEl>
                                          <p:spTgt spid="1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65">
                                            <p:txEl>
                                              <p:pRg end="0" st="0"/>
                                            </p:txEl>
                                          </p:spTgt>
                                        </p:tgtEl>
                                        <p:attrNameLst>
                                          <p:attrName>style.visibility</p:attrName>
                                        </p:attrNameLst>
                                      </p:cBhvr>
                                      <p:to>
                                        <p:strVal val="visible"/>
                                      </p:to>
                                    </p:set>
                                    <p:anim calcmode="lin" valueType="num">
                                      <p:cBhvr additive="base">
                                        <p:cTn dur="1000"/>
                                        <p:tgtEl>
                                          <p:spTgt spid="165">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1000"/>
                                        <p:tgtEl>
                                          <p:spTgt spid="16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164"/>
                                        </p:tgtEl>
                                        <p:attrNameLst>
                                          <p:attrName>style.visibility</p:attrName>
                                        </p:attrNameLst>
                                      </p:cBhvr>
                                      <p:to>
                                        <p:strVal val="visible"/>
                                      </p:to>
                                    </p:set>
                                    <p:anim calcmode="lin" valueType="num">
                                      <p:cBhvr additive="base">
                                        <p:cTn dur="1000"/>
                                        <p:tgtEl>
                                          <p:spTgt spid="164"/>
                                        </p:tgtEl>
                                        <p:attrNameLst>
                                          <p:attrName>ppt_y</p:attrName>
                                        </p:attrNameLst>
                                      </p:cBhvr>
                                      <p:tavLst>
                                        <p:tav fmla="" tm="0">
                                          <p:val>
                                            <p:strVal val="#ppt_y-1"/>
                                          </p:val>
                                        </p:tav>
                                        <p:tav fmla="" tm="100000">
                                          <p:val>
                                            <p:strVal val="#ppt_y"/>
                                          </p:val>
                                        </p:tav>
                                      </p:tavLst>
                                    </p:anim>
                                  </p:childTnLst>
                                </p:cTn>
                              </p:par>
                              <p:par>
                                <p:cTn fill="hold" nodeType="withEffect" presetClass="entr" presetID="10" presetSubtype="0">
                                  <p:stCondLst>
                                    <p:cond delay="500"/>
                                  </p:stCondLst>
                                  <p:childTnLst>
                                    <p:set>
                                      <p:cBhvr>
                                        <p:cTn dur="1" fill="hold">
                                          <p:stCondLst>
                                            <p:cond delay="0"/>
                                          </p:stCondLst>
                                        </p:cTn>
                                        <p:tgtEl>
                                          <p:spTgt spid="166"/>
                                        </p:tgtEl>
                                        <p:attrNameLst>
                                          <p:attrName>style.visibility</p:attrName>
                                        </p:attrNameLst>
                                      </p:cBhvr>
                                      <p:to>
                                        <p:strVal val="visible"/>
                                      </p:to>
                                    </p:set>
                                    <p:animEffect filter="fade" transition="in">
                                      <p:cBhvr>
                                        <p:cTn dur="500"/>
                                        <p:tgtEl>
                                          <p:spTgt spid="166"/>
                                        </p:tgtEl>
                                      </p:cBhvr>
                                    </p:animEffect>
                                  </p:childTnLst>
                                </p:cTn>
                              </p:par>
                              <p:par>
                                <p:cTn fill="hold" nodeType="withEffect" presetClass="entr" presetID="10" presetSubtype="0">
                                  <p:stCondLst>
                                    <p:cond delay="500"/>
                                  </p:stCondLst>
                                  <p:childTnLst>
                                    <p:set>
                                      <p:cBhvr>
                                        <p:cTn dur="1" fill="hold">
                                          <p:stCondLst>
                                            <p:cond delay="0"/>
                                          </p:stCondLst>
                                        </p:cTn>
                                        <p:tgtEl>
                                          <p:spTgt spid="167"/>
                                        </p:tgtEl>
                                        <p:attrNameLst>
                                          <p:attrName>style.visibility</p:attrName>
                                        </p:attrNameLst>
                                      </p:cBhvr>
                                      <p:to>
                                        <p:strVal val="visible"/>
                                      </p:to>
                                    </p:set>
                                    <p:animEffect filter="fade" transition="in">
                                      <p:cBhvr>
                                        <p:cTn dur="500"/>
                                        <p:tgtEl>
                                          <p:spTgt spid="167"/>
                                        </p:tgtEl>
                                      </p:cBhvr>
                                    </p:animEffect>
                                  </p:childTnLst>
                                </p:cTn>
                              </p:par>
                              <p:par>
                                <p:cTn fill="hold" nodeType="withEffect" presetClass="entr" presetID="10" presetSubtype="0">
                                  <p:stCondLst>
                                    <p:cond delay="500"/>
                                  </p:stCondLst>
                                  <p:childTnLst>
                                    <p:set>
                                      <p:cBhvr>
                                        <p:cTn dur="1" fill="hold">
                                          <p:stCondLst>
                                            <p:cond delay="0"/>
                                          </p:stCondLst>
                                        </p:cTn>
                                        <p:tgtEl>
                                          <p:spTgt spid="168"/>
                                        </p:tgtEl>
                                        <p:attrNameLst>
                                          <p:attrName>style.visibility</p:attrName>
                                        </p:attrNameLst>
                                      </p:cBhvr>
                                      <p:to>
                                        <p:strVal val="visible"/>
                                      </p:to>
                                    </p:set>
                                    <p:animEffect filter="fade" transition="in">
                                      <p:cBhvr>
                                        <p:cTn dur="500"/>
                                        <p:tgtEl>
                                          <p:spTgt spid="168"/>
                                        </p:tgtEl>
                                      </p:cBhvr>
                                    </p:animEffect>
                                  </p:childTnLst>
                                </p:cTn>
                              </p:par>
                              <p:par>
                                <p:cTn fill="hold" nodeType="withEffect" presetClass="entr" presetID="2" presetSubtype="2">
                                  <p:stCondLst>
                                    <p:cond delay="0"/>
                                  </p:stCondLst>
                                  <p:childTnLst>
                                    <p:set>
                                      <p:cBhvr>
                                        <p:cTn dur="1" fill="hold">
                                          <p:stCondLst>
                                            <p:cond delay="0"/>
                                          </p:stCondLst>
                                        </p:cTn>
                                        <p:tgtEl>
                                          <p:spTgt spid="169"/>
                                        </p:tgtEl>
                                        <p:attrNameLst>
                                          <p:attrName>style.visibility</p:attrName>
                                        </p:attrNameLst>
                                      </p:cBhvr>
                                      <p:to>
                                        <p:strVal val="visible"/>
                                      </p:to>
                                    </p:set>
                                    <p:anim calcmode="lin" valueType="num">
                                      <p:cBhvr additive="base">
                                        <p:cTn dur="1000"/>
                                        <p:tgtEl>
                                          <p:spTgt spid="169"/>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170"/>
                                        </p:tgtEl>
                                        <p:attrNameLst>
                                          <p:attrName>style.visibility</p:attrName>
                                        </p:attrNameLst>
                                      </p:cBhvr>
                                      <p:to>
                                        <p:strVal val="visible"/>
                                      </p:to>
                                    </p:set>
                                    <p:animEffect filter="fade" transition="in">
                                      <p:cBhvr>
                                        <p:cTn dur="500"/>
                                        <p:tgtEl>
                                          <p:spTgt spid="170"/>
                                        </p:tgtEl>
                                      </p:cBhvr>
                                    </p:animEffec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75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75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75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3"/>
          <p:cNvSpPr/>
          <p:nvPr/>
        </p:nvSpPr>
        <p:spPr>
          <a:xfrm>
            <a:off x="0" y="415964"/>
            <a:ext cx="399358" cy="634824"/>
          </a:xfrm>
          <a:custGeom>
            <a:rect b="b" l="l" r="r" t="t"/>
            <a:pathLst>
              <a:path extrusionOk="0" h="745896" w="469232">
                <a:moveTo>
                  <a:pt x="48129" y="0"/>
                </a:moveTo>
                <a:lnTo>
                  <a:pt x="168440" y="0"/>
                </a:lnTo>
                <a:cubicBezTo>
                  <a:pt x="334563" y="0"/>
                  <a:pt x="469232" y="134669"/>
                  <a:pt x="469232" y="300792"/>
                </a:cubicBezTo>
                <a:lnTo>
                  <a:pt x="469232" y="445104"/>
                </a:lnTo>
                <a:cubicBezTo>
                  <a:pt x="469232" y="611227"/>
                  <a:pt x="334563" y="745896"/>
                  <a:pt x="168440" y="745896"/>
                </a:cubicBezTo>
                <a:lnTo>
                  <a:pt x="48129" y="745896"/>
                </a:lnTo>
                <a:lnTo>
                  <a:pt x="0" y="741044"/>
                </a:lnTo>
                <a:lnTo>
                  <a:pt x="0" y="4852"/>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184" name="Google Shape;184;p33"/>
          <p:cNvGrpSpPr/>
          <p:nvPr/>
        </p:nvGrpSpPr>
        <p:grpSpPr>
          <a:xfrm>
            <a:off x="145386" y="620214"/>
            <a:ext cx="54293" cy="226325"/>
            <a:chOff x="5494615" y="709925"/>
            <a:chExt cx="96191" cy="400991"/>
          </a:xfrm>
        </p:grpSpPr>
        <p:sp>
          <p:nvSpPr>
            <p:cNvPr id="185" name="Google Shape;185;p33"/>
            <p:cNvSpPr/>
            <p:nvPr/>
          </p:nvSpPr>
          <p:spPr>
            <a:xfrm>
              <a:off x="5494615" y="7099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86" name="Google Shape;186;p33"/>
            <p:cNvSpPr/>
            <p:nvPr/>
          </p:nvSpPr>
          <p:spPr>
            <a:xfrm>
              <a:off x="5494615" y="8623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87" name="Google Shape;187;p33"/>
            <p:cNvSpPr/>
            <p:nvPr/>
          </p:nvSpPr>
          <p:spPr>
            <a:xfrm>
              <a:off x="5494615" y="10147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188" name="Google Shape;188;p33"/>
          <p:cNvSpPr/>
          <p:nvPr/>
        </p:nvSpPr>
        <p:spPr>
          <a:xfrm>
            <a:off x="11582400" y="6308726"/>
            <a:ext cx="609600" cy="549275"/>
          </a:xfrm>
          <a:custGeom>
            <a:rect b="b" l="l" r="r" t="t"/>
            <a:pathLst>
              <a:path extrusionOk="0" h="549275" w="609600">
                <a:moveTo>
                  <a:pt x="321468" y="0"/>
                </a:moveTo>
                <a:lnTo>
                  <a:pt x="609600" y="0"/>
                </a:lnTo>
                <a:lnTo>
                  <a:pt x="609600" y="549275"/>
                </a:lnTo>
                <a:lnTo>
                  <a:pt x="0" y="549275"/>
                </a:lnTo>
                <a:lnTo>
                  <a:pt x="0" y="321468"/>
                </a:lnTo>
                <a:cubicBezTo>
                  <a:pt x="0" y="143926"/>
                  <a:pt x="143926" y="0"/>
                  <a:pt x="321468" y="0"/>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189" name="Google Shape;189;p33"/>
          <p:cNvSpPr txBox="1"/>
          <p:nvPr>
            <p:ph idx="1" type="body"/>
          </p:nvPr>
        </p:nvSpPr>
        <p:spPr>
          <a:xfrm>
            <a:off x="884238" y="190104"/>
            <a:ext cx="3028735" cy="108654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rPr lang="en-US"/>
              <a:t>Issues</a:t>
            </a:r>
            <a:endParaRPr/>
          </a:p>
        </p:txBody>
      </p:sp>
      <p:sp>
        <p:nvSpPr>
          <p:cNvPr id="190" name="Google Shape;190;p33"/>
          <p:cNvSpPr txBox="1"/>
          <p:nvPr/>
        </p:nvSpPr>
        <p:spPr>
          <a:xfrm>
            <a:off x="11023458" y="594876"/>
            <a:ext cx="111788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Montserrat"/>
                <a:ea typeface="Montserrat"/>
                <a:cs typeface="Montserrat"/>
                <a:sym typeface="Montserrat"/>
              </a:rPr>
              <a:t>Abracadata</a:t>
            </a:r>
            <a:endParaRPr b="1" sz="1200">
              <a:solidFill>
                <a:schemeClr val="accent1"/>
              </a:solidFill>
              <a:latin typeface="Montserrat"/>
              <a:ea typeface="Montserrat"/>
              <a:cs typeface="Montserrat"/>
              <a:sym typeface="Montserrat"/>
            </a:endParaRPr>
          </a:p>
        </p:txBody>
      </p:sp>
      <p:pic>
        <p:nvPicPr>
          <p:cNvPr id="191" name="Google Shape;191;p33"/>
          <p:cNvPicPr preferRelativeResize="0"/>
          <p:nvPr/>
        </p:nvPicPr>
        <p:blipFill rotWithShape="1">
          <a:blip r:embed="rId3">
            <a:alphaModFix/>
          </a:blip>
          <a:srcRect b="0" l="0" r="0" t="0"/>
          <a:stretch/>
        </p:blipFill>
        <p:spPr>
          <a:xfrm>
            <a:off x="4692317" y="1910089"/>
            <a:ext cx="2016530" cy="2016530"/>
          </a:xfrm>
          <a:prstGeom prst="rect">
            <a:avLst/>
          </a:prstGeom>
          <a:noFill/>
          <a:ln>
            <a:noFill/>
          </a:ln>
        </p:spPr>
      </p:pic>
      <p:pic>
        <p:nvPicPr>
          <p:cNvPr id="192" name="Google Shape;192;p33"/>
          <p:cNvPicPr preferRelativeResize="0"/>
          <p:nvPr/>
        </p:nvPicPr>
        <p:blipFill rotWithShape="1">
          <a:blip r:embed="rId4">
            <a:alphaModFix/>
          </a:blip>
          <a:srcRect b="0" l="0" r="0" t="0"/>
          <a:stretch/>
        </p:blipFill>
        <p:spPr>
          <a:xfrm>
            <a:off x="8921486" y="1871619"/>
            <a:ext cx="2101972" cy="2101972"/>
          </a:xfrm>
          <a:prstGeom prst="rect">
            <a:avLst/>
          </a:prstGeom>
          <a:noFill/>
          <a:ln>
            <a:noFill/>
          </a:ln>
        </p:spPr>
      </p:pic>
      <p:pic>
        <p:nvPicPr>
          <p:cNvPr id="193" name="Google Shape;193;p33"/>
          <p:cNvPicPr preferRelativeResize="0"/>
          <p:nvPr/>
        </p:nvPicPr>
        <p:blipFill rotWithShape="1">
          <a:blip r:embed="rId5">
            <a:alphaModFix/>
          </a:blip>
          <a:srcRect b="0" l="0" r="0" t="0"/>
          <a:stretch/>
        </p:blipFill>
        <p:spPr>
          <a:xfrm>
            <a:off x="814801" y="1795927"/>
            <a:ext cx="2455714" cy="2455714"/>
          </a:xfrm>
          <a:prstGeom prst="rect">
            <a:avLst/>
          </a:prstGeom>
          <a:noFill/>
          <a:ln>
            <a:noFill/>
          </a:ln>
        </p:spPr>
      </p:pic>
      <p:sp>
        <p:nvSpPr>
          <p:cNvPr id="194" name="Google Shape;194;p33"/>
          <p:cNvSpPr txBox="1"/>
          <p:nvPr/>
        </p:nvSpPr>
        <p:spPr>
          <a:xfrm>
            <a:off x="663146" y="4852910"/>
            <a:ext cx="10865707" cy="55399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500">
                <a:solidFill>
                  <a:schemeClr val="dk1"/>
                </a:solidFill>
                <a:latin typeface="Roboto"/>
                <a:ea typeface="Roboto"/>
                <a:cs typeface="Roboto"/>
                <a:sym typeface="Roboto"/>
              </a:rPr>
              <a:t>Considering the current condition where the effects of the Covid-19 pandemic have made business travel decline, according to the data, there was a 96% decline, therefore we decided to focus on personal travel because the data is more dominant.</a:t>
            </a:r>
            <a:endParaRPr/>
          </a:p>
        </p:txBody>
      </p:sp>
      <p:pic>
        <p:nvPicPr>
          <p:cNvPr id="195" name="Google Shape;195;p33"/>
          <p:cNvPicPr preferRelativeResize="0"/>
          <p:nvPr/>
        </p:nvPicPr>
        <p:blipFill rotWithShape="1">
          <a:blip r:embed="rId6">
            <a:alphaModFix/>
          </a:blip>
          <a:srcRect b="0" l="0" r="0" t="0"/>
          <a:stretch/>
        </p:blipFill>
        <p:spPr>
          <a:xfrm rot="10800000">
            <a:off x="3471908" y="2582719"/>
            <a:ext cx="882129" cy="882129"/>
          </a:xfrm>
          <a:prstGeom prst="rect">
            <a:avLst/>
          </a:prstGeom>
          <a:noFill/>
          <a:ln>
            <a:noFill/>
          </a:ln>
        </p:spPr>
      </p:pic>
      <p:pic>
        <p:nvPicPr>
          <p:cNvPr id="196" name="Google Shape;196;p33"/>
          <p:cNvPicPr preferRelativeResize="0"/>
          <p:nvPr/>
        </p:nvPicPr>
        <p:blipFill rotWithShape="1">
          <a:blip r:embed="rId6">
            <a:alphaModFix/>
          </a:blip>
          <a:srcRect b="0" l="0" r="0" t="0"/>
          <a:stretch/>
        </p:blipFill>
        <p:spPr>
          <a:xfrm rot="10800000">
            <a:off x="7374102" y="2582719"/>
            <a:ext cx="882129" cy="882129"/>
          </a:xfrm>
          <a:prstGeom prst="rect">
            <a:avLst/>
          </a:prstGeom>
          <a:noFill/>
          <a:ln>
            <a:noFill/>
          </a:ln>
        </p:spPr>
      </p:pic>
      <p:sp>
        <p:nvSpPr>
          <p:cNvPr id="197" name="Google Shape;197;p33"/>
          <p:cNvSpPr txBox="1"/>
          <p:nvPr/>
        </p:nvSpPr>
        <p:spPr>
          <a:xfrm>
            <a:off x="663146" y="6187005"/>
            <a:ext cx="2907957" cy="292388"/>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300">
                <a:solidFill>
                  <a:schemeClr val="dk1"/>
                </a:solidFill>
                <a:latin typeface="Roboto"/>
                <a:ea typeface="Roboto"/>
                <a:cs typeface="Roboto"/>
                <a:sym typeface="Roboto"/>
              </a:rPr>
              <a:t>*Data taken from : Investopedia.com</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183"/>
                                        </p:tgtEl>
                                        <p:attrNameLst>
                                          <p:attrName>style.visibility</p:attrName>
                                        </p:attrNameLst>
                                      </p:cBhvr>
                                      <p:to>
                                        <p:strVal val="visible"/>
                                      </p:to>
                                    </p:set>
                                    <p:anim calcmode="lin" valueType="num">
                                      <p:cBhvr additive="base">
                                        <p:cTn dur="1000"/>
                                        <p:tgtEl>
                                          <p:spTgt spid="18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4"/>
                                        </p:tgtEl>
                                        <p:attrNameLst>
                                          <p:attrName>style.visibility</p:attrName>
                                        </p:attrNameLst>
                                      </p:cBhvr>
                                      <p:to>
                                        <p:strVal val="visible"/>
                                      </p:to>
                                    </p:set>
                                    <p:anim calcmode="lin" valueType="num">
                                      <p:cBhvr additive="base">
                                        <p:cTn dur="1000"/>
                                        <p:tgtEl>
                                          <p:spTgt spid="18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89">
                                            <p:txEl>
                                              <p:pRg end="0" st="0"/>
                                            </p:txEl>
                                          </p:spTgt>
                                        </p:tgtEl>
                                        <p:attrNameLst>
                                          <p:attrName>style.visibility</p:attrName>
                                        </p:attrNameLst>
                                      </p:cBhvr>
                                      <p:to>
                                        <p:strVal val="visible"/>
                                      </p:to>
                                    </p:set>
                                    <p:anim calcmode="lin" valueType="num">
                                      <p:cBhvr additive="base">
                                        <p:cTn dur="1000"/>
                                        <p:tgtEl>
                                          <p:spTgt spid="18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0"/>
                                        <p:tgtEl>
                                          <p:spTgt spid="18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750"/>
                                        <p:tgtEl>
                                          <p:spTgt spid="192"/>
                                        </p:tgtEl>
                                      </p:cBhvr>
                                    </p:animEffec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750"/>
                                        <p:tgtEl>
                                          <p:spTgt spid="191"/>
                                        </p:tgtEl>
                                      </p:cBhvr>
                                    </p:animEffect>
                                  </p:childTnLst>
                                </p:cTn>
                              </p:par>
                              <p:par>
                                <p:cTn fill="hold" nodeType="withEffect" presetClass="entr" presetID="10" presetSubtype="0">
                                  <p:stCondLst>
                                    <p:cond delay="0"/>
                                  </p:stCondLst>
                                  <p:childTnLst>
                                    <p:set>
                                      <p:cBhvr>
                                        <p:cTn dur="1" fill="hold">
                                          <p:stCondLst>
                                            <p:cond delay="0"/>
                                          </p:stCondLst>
                                        </p:cTn>
                                        <p:tgtEl>
                                          <p:spTgt spid="193"/>
                                        </p:tgtEl>
                                        <p:attrNameLst>
                                          <p:attrName>style.visibility</p:attrName>
                                        </p:attrNameLst>
                                      </p:cBhvr>
                                      <p:to>
                                        <p:strVal val="visible"/>
                                      </p:to>
                                    </p:set>
                                    <p:animEffect filter="fade" transition="in">
                                      <p:cBhvr>
                                        <p:cTn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p:nvPr/>
        </p:nvSpPr>
        <p:spPr>
          <a:xfrm>
            <a:off x="3587854" y="3636998"/>
            <a:ext cx="1098022" cy="1739608"/>
          </a:xfrm>
          <a:custGeom>
            <a:rect b="b" l="l" r="r" t="t"/>
            <a:pathLst>
              <a:path extrusionOk="0" h="21553" w="21600">
                <a:moveTo>
                  <a:pt x="21600" y="21547"/>
                </a:moveTo>
                <a:lnTo>
                  <a:pt x="5846" y="21547"/>
                </a:lnTo>
                <a:cubicBezTo>
                  <a:pt x="4263" y="21600"/>
                  <a:pt x="2708" y="21328"/>
                  <a:pt x="1584" y="20802"/>
                </a:cubicBezTo>
                <a:cubicBezTo>
                  <a:pt x="655" y="20367"/>
                  <a:pt x="93" y="19789"/>
                  <a:pt x="0" y="19175"/>
                </a:cubicBezTo>
                <a:lnTo>
                  <a:pt x="0" y="0"/>
                </a:lnTo>
              </a:path>
            </a:pathLst>
          </a:custGeom>
          <a:noFill/>
          <a:ln cap="flat" cmpd="sng" w="38100">
            <a:solidFill>
              <a:srgbClr val="C4C6CC"/>
            </a:solidFill>
            <a:prstDash val="solid"/>
            <a:miter lim="4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203" name="Google Shape;203;p34"/>
          <p:cNvSpPr/>
          <p:nvPr/>
        </p:nvSpPr>
        <p:spPr>
          <a:xfrm>
            <a:off x="0" y="415964"/>
            <a:ext cx="399358" cy="634824"/>
          </a:xfrm>
          <a:custGeom>
            <a:rect b="b" l="l" r="r" t="t"/>
            <a:pathLst>
              <a:path extrusionOk="0" h="745896" w="469232">
                <a:moveTo>
                  <a:pt x="48129" y="0"/>
                </a:moveTo>
                <a:lnTo>
                  <a:pt x="168440" y="0"/>
                </a:lnTo>
                <a:cubicBezTo>
                  <a:pt x="334563" y="0"/>
                  <a:pt x="469232" y="134669"/>
                  <a:pt x="469232" y="300792"/>
                </a:cubicBezTo>
                <a:lnTo>
                  <a:pt x="469232" y="445104"/>
                </a:lnTo>
                <a:cubicBezTo>
                  <a:pt x="469232" y="611227"/>
                  <a:pt x="334563" y="745896"/>
                  <a:pt x="168440" y="745896"/>
                </a:cubicBezTo>
                <a:lnTo>
                  <a:pt x="48129" y="745896"/>
                </a:lnTo>
                <a:lnTo>
                  <a:pt x="0" y="741044"/>
                </a:lnTo>
                <a:lnTo>
                  <a:pt x="0" y="4852"/>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204" name="Google Shape;204;p34"/>
          <p:cNvGrpSpPr/>
          <p:nvPr/>
        </p:nvGrpSpPr>
        <p:grpSpPr>
          <a:xfrm>
            <a:off x="145386" y="620214"/>
            <a:ext cx="54293" cy="226325"/>
            <a:chOff x="5494615" y="709925"/>
            <a:chExt cx="96191" cy="400991"/>
          </a:xfrm>
        </p:grpSpPr>
        <p:sp>
          <p:nvSpPr>
            <p:cNvPr id="205" name="Google Shape;205;p34"/>
            <p:cNvSpPr/>
            <p:nvPr/>
          </p:nvSpPr>
          <p:spPr>
            <a:xfrm>
              <a:off x="5494615" y="7099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06" name="Google Shape;206;p34"/>
            <p:cNvSpPr/>
            <p:nvPr/>
          </p:nvSpPr>
          <p:spPr>
            <a:xfrm>
              <a:off x="5494615" y="8623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07" name="Google Shape;207;p34"/>
            <p:cNvSpPr/>
            <p:nvPr/>
          </p:nvSpPr>
          <p:spPr>
            <a:xfrm>
              <a:off x="5494615" y="10147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208" name="Google Shape;208;p34"/>
          <p:cNvSpPr/>
          <p:nvPr/>
        </p:nvSpPr>
        <p:spPr>
          <a:xfrm>
            <a:off x="11582400" y="6308726"/>
            <a:ext cx="609600" cy="549275"/>
          </a:xfrm>
          <a:custGeom>
            <a:rect b="b" l="l" r="r" t="t"/>
            <a:pathLst>
              <a:path extrusionOk="0" h="549275" w="609600">
                <a:moveTo>
                  <a:pt x="321468" y="0"/>
                </a:moveTo>
                <a:lnTo>
                  <a:pt x="609600" y="0"/>
                </a:lnTo>
                <a:lnTo>
                  <a:pt x="609600" y="549275"/>
                </a:lnTo>
                <a:lnTo>
                  <a:pt x="0" y="549275"/>
                </a:lnTo>
                <a:lnTo>
                  <a:pt x="0" y="321468"/>
                </a:lnTo>
                <a:cubicBezTo>
                  <a:pt x="0" y="143926"/>
                  <a:pt x="143926" y="0"/>
                  <a:pt x="321468" y="0"/>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09" name="Google Shape;209;p34"/>
          <p:cNvSpPr txBox="1"/>
          <p:nvPr>
            <p:ph idx="1" type="body"/>
          </p:nvPr>
        </p:nvSpPr>
        <p:spPr>
          <a:xfrm>
            <a:off x="884238" y="190104"/>
            <a:ext cx="3028735" cy="1086543"/>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Clr>
                <a:schemeClr val="dk1"/>
              </a:buClr>
              <a:buSzPts val="3200"/>
              <a:buNone/>
            </a:pPr>
            <a:r>
              <a:rPr lang="en-US"/>
              <a:t>The Process</a:t>
            </a:r>
            <a:endParaRPr/>
          </a:p>
        </p:txBody>
      </p:sp>
      <p:sp>
        <p:nvSpPr>
          <p:cNvPr id="210" name="Google Shape;210;p34"/>
          <p:cNvSpPr/>
          <p:nvPr/>
        </p:nvSpPr>
        <p:spPr>
          <a:xfrm>
            <a:off x="884237" y="1373555"/>
            <a:ext cx="6299157" cy="2263443"/>
          </a:xfrm>
          <a:prstGeom prst="roundRect">
            <a:avLst>
              <a:gd fmla="val 6842" name="adj"/>
            </a:avLst>
          </a:prstGeom>
          <a:solidFill>
            <a:schemeClr val="lt2"/>
          </a:solidFill>
          <a:ln>
            <a:noFill/>
          </a:ln>
          <a:effectLst>
            <a:outerShdw blurRad="266700" rotWithShape="0" algn="ctr" dir="5400000" dist="508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id="211" name="Google Shape;211;p34"/>
          <p:cNvPicPr preferRelativeResize="0"/>
          <p:nvPr/>
        </p:nvPicPr>
        <p:blipFill rotWithShape="1">
          <a:blip r:embed="rId3">
            <a:alphaModFix/>
          </a:blip>
          <a:srcRect b="0" l="0" r="0" t="0"/>
          <a:stretch/>
        </p:blipFill>
        <p:spPr>
          <a:xfrm>
            <a:off x="884237" y="1519203"/>
            <a:ext cx="6299157" cy="2187824"/>
          </a:xfrm>
          <a:prstGeom prst="rect">
            <a:avLst/>
          </a:prstGeom>
          <a:noFill/>
          <a:ln>
            <a:noFill/>
          </a:ln>
        </p:spPr>
      </p:pic>
      <p:sp>
        <p:nvSpPr>
          <p:cNvPr id="212" name="Google Shape;212;p34"/>
          <p:cNvSpPr txBox="1"/>
          <p:nvPr/>
        </p:nvSpPr>
        <p:spPr>
          <a:xfrm>
            <a:off x="11023458" y="594876"/>
            <a:ext cx="111788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Montserrat"/>
                <a:ea typeface="Montserrat"/>
                <a:cs typeface="Montserrat"/>
                <a:sym typeface="Montserrat"/>
              </a:rPr>
              <a:t>Abracadata</a:t>
            </a:r>
            <a:endParaRPr b="1" sz="1200">
              <a:solidFill>
                <a:schemeClr val="accent1"/>
              </a:solidFill>
              <a:latin typeface="Montserrat"/>
              <a:ea typeface="Montserrat"/>
              <a:cs typeface="Montserrat"/>
              <a:sym typeface="Montserrat"/>
            </a:endParaRPr>
          </a:p>
        </p:txBody>
      </p:sp>
      <p:sp>
        <p:nvSpPr>
          <p:cNvPr id="213" name="Google Shape;213;p34"/>
          <p:cNvSpPr txBox="1"/>
          <p:nvPr/>
        </p:nvSpPr>
        <p:spPr>
          <a:xfrm>
            <a:off x="7265773" y="2205305"/>
            <a:ext cx="4926227"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Montserrat"/>
              <a:buNone/>
            </a:pPr>
            <a:r>
              <a:rPr b="1" lang="en-US" sz="1800">
                <a:solidFill>
                  <a:schemeClr val="dk1"/>
                </a:solidFill>
                <a:latin typeface="Montserrat"/>
                <a:ea typeface="Montserrat"/>
                <a:cs typeface="Montserrat"/>
                <a:sym typeface="Montserrat"/>
              </a:rPr>
              <a:t>We focused on Eco &amp; Eco Plus customer</a:t>
            </a:r>
            <a:endParaRPr/>
          </a:p>
          <a:p>
            <a:pPr indent="0" lvl="0" marL="0" marR="0" rtl="0" algn="l">
              <a:spcBef>
                <a:spcPts val="0"/>
              </a:spcBef>
              <a:spcAft>
                <a:spcPts val="0"/>
              </a:spcAft>
              <a:buClr>
                <a:schemeClr val="dk1"/>
              </a:buClr>
              <a:buSzPts val="1800"/>
              <a:buFont typeface="Montserrat"/>
              <a:buNone/>
            </a:pPr>
            <a:r>
              <a:rPr lang="en-US" sz="1800">
                <a:solidFill>
                  <a:schemeClr val="dk1"/>
                </a:solidFill>
                <a:latin typeface="Montserrat"/>
                <a:ea typeface="Montserrat"/>
                <a:cs typeface="Montserrat"/>
                <a:sym typeface="Montserrat"/>
              </a:rPr>
              <a:t>because Business class have minimum data compared to Eco class.</a:t>
            </a:r>
            <a:endParaRPr/>
          </a:p>
        </p:txBody>
      </p:sp>
      <p:sp>
        <p:nvSpPr>
          <p:cNvPr id="214" name="Google Shape;214;p34"/>
          <p:cNvSpPr/>
          <p:nvPr/>
        </p:nvSpPr>
        <p:spPr>
          <a:xfrm>
            <a:off x="4724301" y="4244885"/>
            <a:ext cx="6299157" cy="2263443"/>
          </a:xfrm>
          <a:prstGeom prst="roundRect">
            <a:avLst>
              <a:gd fmla="val 6842" name="adj"/>
            </a:avLst>
          </a:prstGeom>
          <a:solidFill>
            <a:schemeClr val="lt2"/>
          </a:solidFill>
          <a:ln>
            <a:noFill/>
          </a:ln>
          <a:effectLst>
            <a:outerShdw blurRad="266700" rotWithShape="0" algn="ctr" dir="5400000" dist="508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id="215" name="Google Shape;215;p34"/>
          <p:cNvPicPr preferRelativeResize="0"/>
          <p:nvPr/>
        </p:nvPicPr>
        <p:blipFill rotWithShape="1">
          <a:blip r:embed="rId4">
            <a:alphaModFix/>
          </a:blip>
          <a:srcRect b="0" l="0" r="0" t="0"/>
          <a:stretch/>
        </p:blipFill>
        <p:spPr>
          <a:xfrm>
            <a:off x="4724301" y="4390533"/>
            <a:ext cx="6299157" cy="2187824"/>
          </a:xfrm>
          <a:prstGeom prst="rect">
            <a:avLst/>
          </a:prstGeom>
          <a:noFill/>
          <a:ln>
            <a:noFill/>
          </a:ln>
        </p:spPr>
      </p:pic>
      <p:sp>
        <p:nvSpPr>
          <p:cNvPr id="216" name="Google Shape;216;p34"/>
          <p:cNvSpPr txBox="1"/>
          <p:nvPr/>
        </p:nvSpPr>
        <p:spPr>
          <a:xfrm>
            <a:off x="2016128" y="3210347"/>
            <a:ext cx="76495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Open Sans"/>
                <a:ea typeface="Open Sans"/>
                <a:cs typeface="Open Sans"/>
                <a:sym typeface="Open Sans"/>
              </a:rPr>
              <a:t>Business</a:t>
            </a:r>
            <a:endParaRPr/>
          </a:p>
        </p:txBody>
      </p:sp>
      <p:sp>
        <p:nvSpPr>
          <p:cNvPr id="217" name="Google Shape;217;p34"/>
          <p:cNvSpPr txBox="1"/>
          <p:nvPr/>
        </p:nvSpPr>
        <p:spPr>
          <a:xfrm>
            <a:off x="4033815" y="3210347"/>
            <a:ext cx="41549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Open Sans"/>
                <a:ea typeface="Open Sans"/>
                <a:cs typeface="Open Sans"/>
                <a:sym typeface="Open Sans"/>
              </a:rPr>
              <a:t>Eco</a:t>
            </a:r>
            <a:endParaRPr/>
          </a:p>
        </p:txBody>
      </p:sp>
      <p:sp>
        <p:nvSpPr>
          <p:cNvPr id="218" name="Google Shape;218;p34"/>
          <p:cNvSpPr txBox="1"/>
          <p:nvPr/>
        </p:nvSpPr>
        <p:spPr>
          <a:xfrm>
            <a:off x="5732759" y="3210347"/>
            <a:ext cx="72648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Open Sans"/>
                <a:ea typeface="Open Sans"/>
                <a:cs typeface="Open Sans"/>
                <a:sym typeface="Open Sans"/>
              </a:rPr>
              <a:t>Eco Plus</a:t>
            </a:r>
            <a:endParaRPr/>
          </a:p>
        </p:txBody>
      </p:sp>
      <p:sp>
        <p:nvSpPr>
          <p:cNvPr id="219" name="Google Shape;219;p34"/>
          <p:cNvSpPr txBox="1"/>
          <p:nvPr/>
        </p:nvSpPr>
        <p:spPr>
          <a:xfrm>
            <a:off x="1848020" y="2882414"/>
            <a:ext cx="54373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1431.0</a:t>
            </a:r>
            <a:endParaRPr sz="1000">
              <a:solidFill>
                <a:schemeClr val="dk1"/>
              </a:solidFill>
              <a:latin typeface="Open Sans"/>
              <a:ea typeface="Open Sans"/>
              <a:cs typeface="Open Sans"/>
              <a:sym typeface="Open Sans"/>
            </a:endParaRPr>
          </a:p>
        </p:txBody>
      </p:sp>
      <p:sp>
        <p:nvSpPr>
          <p:cNvPr id="220" name="Google Shape;220;p34"/>
          <p:cNvSpPr txBox="1"/>
          <p:nvPr/>
        </p:nvSpPr>
        <p:spPr>
          <a:xfrm>
            <a:off x="2391759" y="2882414"/>
            <a:ext cx="54373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1242.0</a:t>
            </a:r>
            <a:endParaRPr sz="1000">
              <a:solidFill>
                <a:schemeClr val="dk1"/>
              </a:solidFill>
              <a:latin typeface="Open Sans"/>
              <a:ea typeface="Open Sans"/>
              <a:cs typeface="Open Sans"/>
              <a:sym typeface="Open Sans"/>
            </a:endParaRPr>
          </a:p>
        </p:txBody>
      </p:sp>
      <p:sp>
        <p:nvSpPr>
          <p:cNvPr id="221" name="Google Shape;221;p34"/>
          <p:cNvSpPr txBox="1"/>
          <p:nvPr/>
        </p:nvSpPr>
        <p:spPr>
          <a:xfrm>
            <a:off x="3652286" y="1679690"/>
            <a:ext cx="60946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17610.0</a:t>
            </a:r>
            <a:endParaRPr sz="1000">
              <a:solidFill>
                <a:schemeClr val="dk1"/>
              </a:solidFill>
              <a:latin typeface="Open Sans"/>
              <a:ea typeface="Open Sans"/>
              <a:cs typeface="Open Sans"/>
              <a:sym typeface="Open Sans"/>
            </a:endParaRPr>
          </a:p>
        </p:txBody>
      </p:sp>
      <p:sp>
        <p:nvSpPr>
          <p:cNvPr id="222" name="Google Shape;222;p34"/>
          <p:cNvSpPr txBox="1"/>
          <p:nvPr/>
        </p:nvSpPr>
        <p:spPr>
          <a:xfrm>
            <a:off x="4194010" y="1852085"/>
            <a:ext cx="60946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15395.0</a:t>
            </a:r>
            <a:endParaRPr sz="1000">
              <a:solidFill>
                <a:schemeClr val="dk1"/>
              </a:solidFill>
              <a:latin typeface="Open Sans"/>
              <a:ea typeface="Open Sans"/>
              <a:cs typeface="Open Sans"/>
              <a:sym typeface="Open Sans"/>
            </a:endParaRPr>
          </a:p>
        </p:txBody>
      </p:sp>
      <p:sp>
        <p:nvSpPr>
          <p:cNvPr id="223" name="Google Shape;223;p34"/>
          <p:cNvSpPr txBox="1"/>
          <p:nvPr/>
        </p:nvSpPr>
        <p:spPr>
          <a:xfrm>
            <a:off x="5552260" y="2849462"/>
            <a:ext cx="54373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2415.0</a:t>
            </a:r>
            <a:endParaRPr sz="1000">
              <a:solidFill>
                <a:schemeClr val="dk1"/>
              </a:solidFill>
              <a:latin typeface="Open Sans"/>
              <a:ea typeface="Open Sans"/>
              <a:cs typeface="Open Sans"/>
              <a:sym typeface="Open Sans"/>
            </a:endParaRPr>
          </a:p>
        </p:txBody>
      </p:sp>
      <p:sp>
        <p:nvSpPr>
          <p:cNvPr id="224" name="Google Shape;224;p34"/>
          <p:cNvSpPr txBox="1"/>
          <p:nvPr/>
        </p:nvSpPr>
        <p:spPr>
          <a:xfrm>
            <a:off x="6095957" y="2849462"/>
            <a:ext cx="54373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2094.0</a:t>
            </a:r>
            <a:endParaRPr sz="1000">
              <a:solidFill>
                <a:schemeClr val="dk1"/>
              </a:solidFill>
              <a:latin typeface="Open Sans"/>
              <a:ea typeface="Open Sans"/>
              <a:cs typeface="Open Sans"/>
              <a:sym typeface="Open Sans"/>
            </a:endParaRPr>
          </a:p>
        </p:txBody>
      </p:sp>
      <p:sp>
        <p:nvSpPr>
          <p:cNvPr id="225" name="Google Shape;225;p34"/>
          <p:cNvSpPr txBox="1"/>
          <p:nvPr/>
        </p:nvSpPr>
        <p:spPr>
          <a:xfrm>
            <a:off x="1333309" y="4591776"/>
            <a:ext cx="2130589"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rgbClr val="0575FF"/>
                </a:solidFill>
                <a:latin typeface="Montserrat"/>
                <a:ea typeface="Montserrat"/>
                <a:cs typeface="Montserrat"/>
                <a:sym typeface="Montserrat"/>
              </a:rPr>
              <a:t>Percentage satisfaction in feature class.</a:t>
            </a:r>
            <a:endParaRPr sz="2400">
              <a:solidFill>
                <a:srgbClr val="0575FF"/>
              </a:solidFill>
              <a:latin typeface="Montserrat"/>
              <a:ea typeface="Montserrat"/>
              <a:cs typeface="Montserrat"/>
              <a:sym typeface="Montserrat"/>
            </a:endParaRPr>
          </a:p>
        </p:txBody>
      </p:sp>
      <p:sp>
        <p:nvSpPr>
          <p:cNvPr id="226" name="Google Shape;226;p34"/>
          <p:cNvSpPr txBox="1"/>
          <p:nvPr/>
        </p:nvSpPr>
        <p:spPr>
          <a:xfrm>
            <a:off x="5822009" y="6045474"/>
            <a:ext cx="764953"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Open Sans"/>
                <a:ea typeface="Open Sans"/>
                <a:cs typeface="Open Sans"/>
                <a:sym typeface="Open Sans"/>
              </a:rPr>
              <a:t>Business</a:t>
            </a:r>
            <a:endParaRPr/>
          </a:p>
        </p:txBody>
      </p:sp>
      <p:sp>
        <p:nvSpPr>
          <p:cNvPr id="227" name="Google Shape;227;p34"/>
          <p:cNvSpPr txBox="1"/>
          <p:nvPr/>
        </p:nvSpPr>
        <p:spPr>
          <a:xfrm>
            <a:off x="7839696" y="6045474"/>
            <a:ext cx="415498"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Open Sans"/>
                <a:ea typeface="Open Sans"/>
                <a:cs typeface="Open Sans"/>
                <a:sym typeface="Open Sans"/>
              </a:rPr>
              <a:t>Eco</a:t>
            </a:r>
            <a:endParaRPr/>
          </a:p>
        </p:txBody>
      </p:sp>
      <p:sp>
        <p:nvSpPr>
          <p:cNvPr id="228" name="Google Shape;228;p34"/>
          <p:cNvSpPr txBox="1"/>
          <p:nvPr/>
        </p:nvSpPr>
        <p:spPr>
          <a:xfrm>
            <a:off x="9538640" y="6045474"/>
            <a:ext cx="726481"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Open Sans"/>
                <a:ea typeface="Open Sans"/>
                <a:cs typeface="Open Sans"/>
                <a:sym typeface="Open Sans"/>
              </a:rPr>
              <a:t>Eco Plus</a:t>
            </a:r>
            <a:endParaRPr/>
          </a:p>
        </p:txBody>
      </p:sp>
      <p:sp>
        <p:nvSpPr>
          <p:cNvPr id="229" name="Google Shape;229;p34"/>
          <p:cNvSpPr txBox="1"/>
          <p:nvPr/>
        </p:nvSpPr>
        <p:spPr>
          <a:xfrm>
            <a:off x="5647667" y="4637832"/>
            <a:ext cx="41229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53.5</a:t>
            </a:r>
            <a:endParaRPr sz="1000">
              <a:solidFill>
                <a:schemeClr val="dk1"/>
              </a:solidFill>
              <a:latin typeface="Open Sans"/>
              <a:ea typeface="Open Sans"/>
              <a:cs typeface="Open Sans"/>
              <a:sym typeface="Open Sans"/>
            </a:endParaRPr>
          </a:p>
        </p:txBody>
      </p:sp>
      <p:sp>
        <p:nvSpPr>
          <p:cNvPr id="230" name="Google Shape;230;p34"/>
          <p:cNvSpPr txBox="1"/>
          <p:nvPr/>
        </p:nvSpPr>
        <p:spPr>
          <a:xfrm>
            <a:off x="6191363" y="5388140"/>
            <a:ext cx="41229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46.5</a:t>
            </a:r>
            <a:endParaRPr sz="1000">
              <a:solidFill>
                <a:schemeClr val="dk1"/>
              </a:solidFill>
              <a:latin typeface="Open Sans"/>
              <a:ea typeface="Open Sans"/>
              <a:cs typeface="Open Sans"/>
              <a:sym typeface="Open Sans"/>
            </a:endParaRPr>
          </a:p>
        </p:txBody>
      </p:sp>
      <p:sp>
        <p:nvSpPr>
          <p:cNvPr id="231" name="Google Shape;231;p34"/>
          <p:cNvSpPr txBox="1"/>
          <p:nvPr/>
        </p:nvSpPr>
        <p:spPr>
          <a:xfrm>
            <a:off x="7534972" y="4637832"/>
            <a:ext cx="41229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53.4</a:t>
            </a:r>
            <a:endParaRPr sz="1000">
              <a:solidFill>
                <a:schemeClr val="dk1"/>
              </a:solidFill>
              <a:latin typeface="Open Sans"/>
              <a:ea typeface="Open Sans"/>
              <a:cs typeface="Open Sans"/>
              <a:sym typeface="Open Sans"/>
            </a:endParaRPr>
          </a:p>
        </p:txBody>
      </p:sp>
      <p:sp>
        <p:nvSpPr>
          <p:cNvPr id="232" name="Google Shape;232;p34"/>
          <p:cNvSpPr txBox="1"/>
          <p:nvPr/>
        </p:nvSpPr>
        <p:spPr>
          <a:xfrm>
            <a:off x="8078668" y="5388140"/>
            <a:ext cx="41229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46.6</a:t>
            </a:r>
            <a:endParaRPr sz="1000">
              <a:solidFill>
                <a:schemeClr val="dk1"/>
              </a:solidFill>
              <a:latin typeface="Open Sans"/>
              <a:ea typeface="Open Sans"/>
              <a:cs typeface="Open Sans"/>
              <a:sym typeface="Open Sans"/>
            </a:endParaRPr>
          </a:p>
        </p:txBody>
      </p:sp>
      <p:sp>
        <p:nvSpPr>
          <p:cNvPr id="233" name="Google Shape;233;p34"/>
          <p:cNvSpPr txBox="1"/>
          <p:nvPr/>
        </p:nvSpPr>
        <p:spPr>
          <a:xfrm>
            <a:off x="9445841" y="4597534"/>
            <a:ext cx="41229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53.6</a:t>
            </a:r>
            <a:endParaRPr sz="1000">
              <a:solidFill>
                <a:schemeClr val="dk1"/>
              </a:solidFill>
              <a:latin typeface="Open Sans"/>
              <a:ea typeface="Open Sans"/>
              <a:cs typeface="Open Sans"/>
              <a:sym typeface="Open Sans"/>
            </a:endParaRPr>
          </a:p>
        </p:txBody>
      </p:sp>
      <p:sp>
        <p:nvSpPr>
          <p:cNvPr id="234" name="Google Shape;234;p34"/>
          <p:cNvSpPr txBox="1"/>
          <p:nvPr/>
        </p:nvSpPr>
        <p:spPr>
          <a:xfrm>
            <a:off x="9989537" y="5388140"/>
            <a:ext cx="412292"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46.4</a:t>
            </a:r>
            <a:endParaRPr sz="1000">
              <a:solidFill>
                <a:schemeClr val="dk1"/>
              </a:solidFill>
              <a:latin typeface="Open Sans"/>
              <a:ea typeface="Open Sans"/>
              <a:cs typeface="Open Sans"/>
              <a:sym typeface="Open Sans"/>
            </a:endParaRPr>
          </a:p>
        </p:txBody>
      </p:sp>
      <p:sp>
        <p:nvSpPr>
          <p:cNvPr id="235" name="Google Shape;235;p34"/>
          <p:cNvSpPr txBox="1"/>
          <p:nvPr/>
        </p:nvSpPr>
        <p:spPr>
          <a:xfrm>
            <a:off x="4913751" y="1084756"/>
            <a:ext cx="2292415"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Roboto"/>
                <a:ea typeface="Roboto"/>
                <a:cs typeface="Roboto"/>
                <a:sym typeface="Roboto"/>
              </a:rPr>
              <a:t>Dataset from Invistico Airlines</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03"/>
                                        </p:tgtEl>
                                        <p:attrNameLst>
                                          <p:attrName>style.visibility</p:attrName>
                                        </p:attrNameLst>
                                      </p:cBhvr>
                                      <p:to>
                                        <p:strVal val="visible"/>
                                      </p:to>
                                    </p:set>
                                    <p:anim calcmode="lin" valueType="num">
                                      <p:cBhvr additive="base">
                                        <p:cTn dur="1000"/>
                                        <p:tgtEl>
                                          <p:spTgt spid="20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4"/>
                                        </p:tgtEl>
                                        <p:attrNameLst>
                                          <p:attrName>style.visibility</p:attrName>
                                        </p:attrNameLst>
                                      </p:cBhvr>
                                      <p:to>
                                        <p:strVal val="visible"/>
                                      </p:to>
                                    </p:set>
                                    <p:anim calcmode="lin" valueType="num">
                                      <p:cBhvr additive="base">
                                        <p:cTn dur="1000"/>
                                        <p:tgtEl>
                                          <p:spTgt spid="20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09">
                                            <p:txEl>
                                              <p:pRg end="0" st="0"/>
                                            </p:txEl>
                                          </p:spTgt>
                                        </p:tgtEl>
                                        <p:attrNameLst>
                                          <p:attrName>style.visibility</p:attrName>
                                        </p:attrNameLst>
                                      </p:cBhvr>
                                      <p:to>
                                        <p:strVal val="visible"/>
                                      </p:to>
                                    </p:set>
                                    <p:anim calcmode="lin" valueType="num">
                                      <p:cBhvr additive="base">
                                        <p:cTn dur="1000"/>
                                        <p:tgtEl>
                                          <p:spTgt spid="209">
                                            <p:txEl>
                                              <p:pRg end="0" st="0"/>
                                            </p:txEl>
                                          </p:spTgt>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210"/>
                                        </p:tgtEl>
                                        <p:attrNameLst>
                                          <p:attrName>style.visibility</p:attrName>
                                        </p:attrNameLst>
                                      </p:cBhvr>
                                      <p:to>
                                        <p:strVal val="visible"/>
                                      </p:to>
                                    </p:set>
                                    <p:animEffect filter="fade" transition="in">
                                      <p:cBhvr>
                                        <p:cTn dur="500"/>
                                        <p:tgtEl>
                                          <p:spTgt spid="210"/>
                                        </p:tgtEl>
                                      </p:cBhvr>
                                    </p:animEffect>
                                  </p:childTnLst>
                                </p:cTn>
                              </p:par>
                              <p:par>
                                <p:cTn fill="hold" nodeType="withEffect" presetClass="entr" presetID="10" presetSubtype="0">
                                  <p:stCondLst>
                                    <p:cond delay="0"/>
                                  </p:stCondLst>
                                  <p:childTnLst>
                                    <p:set>
                                      <p:cBhvr>
                                        <p:cTn dur="1" fill="hold">
                                          <p:stCondLst>
                                            <p:cond delay="0"/>
                                          </p:stCondLst>
                                        </p:cTn>
                                        <p:tgtEl>
                                          <p:spTgt spid="211"/>
                                        </p:tgtEl>
                                        <p:attrNameLst>
                                          <p:attrName>style.visibility</p:attrName>
                                        </p:attrNameLst>
                                      </p:cBhvr>
                                      <p:to>
                                        <p:strVal val="visible"/>
                                      </p:to>
                                    </p:set>
                                    <p:animEffect filter="fade" transition="in">
                                      <p:cBhvr>
                                        <p:cTn dur="500"/>
                                        <p:tgtEl>
                                          <p:spTgt spid="211"/>
                                        </p:tgtEl>
                                      </p:cBhvr>
                                    </p:animEffect>
                                  </p:childTnLst>
                                </p:cTn>
                              </p:par>
                              <p:par>
                                <p:cTn fill="hold" nodeType="withEffect" presetClass="entr" presetID="2" presetSubtype="2">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500"/>
                                        <p:tgtEl>
                                          <p:spTgt spid="213"/>
                                        </p:tgtEl>
                                      </p:cBhvr>
                                    </p:animEffect>
                                  </p:childTnLst>
                                </p:cTn>
                              </p:par>
                              <p:par>
                                <p:cTn fill="hold" nodeType="withEffect" presetClass="entr" presetID="10" presetSubtype="0">
                                  <p:stCondLst>
                                    <p:cond delay="500"/>
                                  </p:stCondLst>
                                  <p:childTnLst>
                                    <p:set>
                                      <p:cBhvr>
                                        <p:cTn dur="1" fill="hold">
                                          <p:stCondLst>
                                            <p:cond delay="0"/>
                                          </p:stCondLst>
                                        </p:cTn>
                                        <p:tgtEl>
                                          <p:spTgt spid="214"/>
                                        </p:tgtEl>
                                        <p:attrNameLst>
                                          <p:attrName>style.visibility</p:attrName>
                                        </p:attrNameLst>
                                      </p:cBhvr>
                                      <p:to>
                                        <p:strVal val="visible"/>
                                      </p:to>
                                    </p:set>
                                    <p:animEffect filter="fade" transition="in">
                                      <p:cBhvr>
                                        <p:cTn dur="500"/>
                                        <p:tgtEl>
                                          <p:spTgt spid="214"/>
                                        </p:tgtEl>
                                      </p:cBhvr>
                                    </p:animEffect>
                                  </p:childTnLst>
                                </p:cTn>
                              </p:par>
                              <p:par>
                                <p:cTn fill="hold" nodeType="with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500"/>
                                        <p:tgtEl>
                                          <p:spTgt spid="215"/>
                                        </p:tgtEl>
                                      </p:cBhvr>
                                    </p:animEffect>
                                  </p:childTnLst>
                                </p:cTn>
                              </p:par>
                              <p:par>
                                <p:cTn fill="hold" nodeType="with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500"/>
                                        <p:tgtEl>
                                          <p:spTgt spid="217"/>
                                        </p:tgtEl>
                                      </p:cBhvr>
                                    </p:animEffect>
                                  </p:childTnLst>
                                </p:cTn>
                              </p:par>
                              <p:par>
                                <p:cTn fill="hold" nodeType="with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500"/>
                                        <p:tgtEl>
                                          <p:spTgt spid="216"/>
                                        </p:tgtEl>
                                      </p:cBhvr>
                                    </p:animEffec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5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500"/>
                                        <p:tgtEl>
                                          <p:spTgt spid="220"/>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500"/>
                                        <p:tgtEl>
                                          <p:spTgt spid="221"/>
                                        </p:tgtEl>
                                      </p:cBhvr>
                                    </p:animEffect>
                                  </p:childTnLst>
                                </p:cTn>
                              </p:par>
                              <p:par>
                                <p:cTn fill="hold" nodeType="with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5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500"/>
                                        <p:tgtEl>
                                          <p:spTgt spid="218"/>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500"/>
                                        <p:tgtEl>
                                          <p:spTgt spid="223"/>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500"/>
                                        <p:tgtEl>
                                          <p:spTgt spid="224"/>
                                        </p:tgtEl>
                                      </p:cBhvr>
                                    </p:animEffect>
                                  </p:childTnLst>
                                </p:cTn>
                              </p:par>
                              <p:par>
                                <p:cTn fill="hold" nodeType="with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5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500"/>
                                        <p:tgtEl>
                                          <p:spTgt spid="226"/>
                                        </p:tgtEl>
                                      </p:cBhvr>
                                    </p:animEffect>
                                  </p:childTnLst>
                                </p:cTn>
                              </p:par>
                              <p:par>
                                <p:cTn fill="hold" nodeType="with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500"/>
                                        <p:tgtEl>
                                          <p:spTgt spid="202"/>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par>
                                <p:cTn fill="hold" nodeType="with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5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par>
                                <p:cTn fill="hold" nodeType="with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5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5"/>
                                        </p:tgtEl>
                                        <p:attrNameLst>
                                          <p:attrName>style.visibility</p:attrName>
                                        </p:attrNameLst>
                                      </p:cBhvr>
                                      <p:to>
                                        <p:strVal val="visible"/>
                                      </p:to>
                                    </p:set>
                                    <p:animEffect filter="fade" transition="in">
                                      <p:cBhvr>
                                        <p:cTn dur="500"/>
                                        <p:tgtEl>
                                          <p:spTgt spid="2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5"/>
          <p:cNvSpPr/>
          <p:nvPr/>
        </p:nvSpPr>
        <p:spPr>
          <a:xfrm>
            <a:off x="0" y="415964"/>
            <a:ext cx="399358" cy="634824"/>
          </a:xfrm>
          <a:custGeom>
            <a:rect b="b" l="l" r="r" t="t"/>
            <a:pathLst>
              <a:path extrusionOk="0" h="745896" w="469232">
                <a:moveTo>
                  <a:pt x="48129" y="0"/>
                </a:moveTo>
                <a:lnTo>
                  <a:pt x="168440" y="0"/>
                </a:lnTo>
                <a:cubicBezTo>
                  <a:pt x="334563" y="0"/>
                  <a:pt x="469232" y="134669"/>
                  <a:pt x="469232" y="300792"/>
                </a:cubicBezTo>
                <a:lnTo>
                  <a:pt x="469232" y="445104"/>
                </a:lnTo>
                <a:cubicBezTo>
                  <a:pt x="469232" y="611227"/>
                  <a:pt x="334563" y="745896"/>
                  <a:pt x="168440" y="745896"/>
                </a:cubicBezTo>
                <a:lnTo>
                  <a:pt x="48129" y="745896"/>
                </a:lnTo>
                <a:lnTo>
                  <a:pt x="0" y="741044"/>
                </a:lnTo>
                <a:lnTo>
                  <a:pt x="0" y="4852"/>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241" name="Google Shape;241;p35"/>
          <p:cNvGrpSpPr/>
          <p:nvPr/>
        </p:nvGrpSpPr>
        <p:grpSpPr>
          <a:xfrm>
            <a:off x="145386" y="620214"/>
            <a:ext cx="54293" cy="226325"/>
            <a:chOff x="5494615" y="709925"/>
            <a:chExt cx="96191" cy="400991"/>
          </a:xfrm>
        </p:grpSpPr>
        <p:sp>
          <p:nvSpPr>
            <p:cNvPr id="242" name="Google Shape;242;p35"/>
            <p:cNvSpPr/>
            <p:nvPr/>
          </p:nvSpPr>
          <p:spPr>
            <a:xfrm>
              <a:off x="5494615" y="7099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43" name="Google Shape;243;p35"/>
            <p:cNvSpPr/>
            <p:nvPr/>
          </p:nvSpPr>
          <p:spPr>
            <a:xfrm>
              <a:off x="5494615" y="8623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44" name="Google Shape;244;p35"/>
            <p:cNvSpPr/>
            <p:nvPr/>
          </p:nvSpPr>
          <p:spPr>
            <a:xfrm>
              <a:off x="5494615" y="10147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245" name="Google Shape;245;p35"/>
          <p:cNvSpPr/>
          <p:nvPr/>
        </p:nvSpPr>
        <p:spPr>
          <a:xfrm>
            <a:off x="11582400" y="6308726"/>
            <a:ext cx="609600" cy="549275"/>
          </a:xfrm>
          <a:custGeom>
            <a:rect b="b" l="l" r="r" t="t"/>
            <a:pathLst>
              <a:path extrusionOk="0" h="549275" w="609600">
                <a:moveTo>
                  <a:pt x="321468" y="0"/>
                </a:moveTo>
                <a:lnTo>
                  <a:pt x="609600" y="0"/>
                </a:lnTo>
                <a:lnTo>
                  <a:pt x="609600" y="549275"/>
                </a:lnTo>
                <a:lnTo>
                  <a:pt x="0" y="549275"/>
                </a:lnTo>
                <a:lnTo>
                  <a:pt x="0" y="321468"/>
                </a:lnTo>
                <a:cubicBezTo>
                  <a:pt x="0" y="143926"/>
                  <a:pt x="143926" y="0"/>
                  <a:pt x="321468" y="0"/>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46" name="Google Shape;246;p35"/>
          <p:cNvSpPr txBox="1"/>
          <p:nvPr/>
        </p:nvSpPr>
        <p:spPr>
          <a:xfrm>
            <a:off x="638992" y="1617675"/>
            <a:ext cx="10914016" cy="738664"/>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400">
                <a:solidFill>
                  <a:schemeClr val="dk1"/>
                </a:solidFill>
                <a:latin typeface="Montserrat"/>
                <a:ea typeface="Montserrat"/>
                <a:cs typeface="Montserrat"/>
                <a:sym typeface="Montserrat"/>
              </a:rPr>
              <a:t>The percentage of </a:t>
            </a:r>
            <a:r>
              <a:rPr b="1" lang="en-US" sz="1400">
                <a:solidFill>
                  <a:schemeClr val="dk1"/>
                </a:solidFill>
                <a:latin typeface="Montserrat"/>
                <a:ea typeface="Montserrat"/>
                <a:cs typeface="Montserrat"/>
                <a:sym typeface="Montserrat"/>
              </a:rPr>
              <a:t>Eco Plus </a:t>
            </a:r>
            <a:r>
              <a:rPr lang="en-US" sz="1400">
                <a:solidFill>
                  <a:schemeClr val="dk1"/>
                </a:solidFill>
                <a:latin typeface="Montserrat"/>
                <a:ea typeface="Montserrat"/>
                <a:cs typeface="Montserrat"/>
                <a:sym typeface="Montserrat"/>
              </a:rPr>
              <a:t>class trips is the </a:t>
            </a:r>
            <a:r>
              <a:rPr b="1" lang="en-US" sz="1400">
                <a:solidFill>
                  <a:schemeClr val="dk1"/>
                </a:solidFill>
                <a:latin typeface="Montserrat"/>
                <a:ea typeface="Montserrat"/>
                <a:cs typeface="Montserrat"/>
                <a:sym typeface="Montserrat"/>
              </a:rPr>
              <a:t>lowest</a:t>
            </a:r>
            <a:r>
              <a:rPr lang="en-US" sz="1400">
                <a:solidFill>
                  <a:schemeClr val="dk1"/>
                </a:solidFill>
                <a:latin typeface="Montserrat"/>
                <a:ea typeface="Montserrat"/>
                <a:cs typeface="Montserrat"/>
                <a:sym typeface="Montserrat"/>
              </a:rPr>
              <a:t> when compared to other classes, as well as the satisfaction level which is still </a:t>
            </a:r>
            <a:r>
              <a:rPr b="1" lang="en-US" sz="1400">
                <a:solidFill>
                  <a:schemeClr val="dk1"/>
                </a:solidFill>
                <a:latin typeface="Montserrat"/>
                <a:ea typeface="Montserrat"/>
                <a:cs typeface="Montserrat"/>
                <a:sym typeface="Montserrat"/>
              </a:rPr>
              <a:t>below the Business and Eco class, </a:t>
            </a:r>
            <a:r>
              <a:rPr lang="en-US" sz="1400">
                <a:solidFill>
                  <a:schemeClr val="dk1"/>
                </a:solidFill>
                <a:latin typeface="Montserrat"/>
                <a:ea typeface="Montserrat"/>
                <a:cs typeface="Montserrat"/>
                <a:sym typeface="Montserrat"/>
              </a:rPr>
              <a:t>therefore we combine </a:t>
            </a:r>
            <a:r>
              <a:rPr b="1" lang="en-US" sz="1400">
                <a:solidFill>
                  <a:schemeClr val="dk1"/>
                </a:solidFill>
                <a:latin typeface="Montserrat"/>
                <a:ea typeface="Montserrat"/>
                <a:cs typeface="Montserrat"/>
                <a:sym typeface="Montserrat"/>
              </a:rPr>
              <a:t>Eco</a:t>
            </a:r>
            <a:r>
              <a:rPr lang="en-US" sz="1400">
                <a:solidFill>
                  <a:schemeClr val="dk1"/>
                </a:solidFill>
                <a:latin typeface="Montserrat"/>
                <a:ea typeface="Montserrat"/>
                <a:cs typeface="Montserrat"/>
                <a:sym typeface="Montserrat"/>
              </a:rPr>
              <a:t> and </a:t>
            </a:r>
            <a:r>
              <a:rPr b="1" lang="en-US" sz="1400">
                <a:solidFill>
                  <a:schemeClr val="dk1"/>
                </a:solidFill>
                <a:latin typeface="Montserrat"/>
                <a:ea typeface="Montserrat"/>
                <a:cs typeface="Montserrat"/>
                <a:sym typeface="Montserrat"/>
              </a:rPr>
              <a:t>Eco Plus</a:t>
            </a:r>
            <a:r>
              <a:rPr lang="en-US" sz="1400">
                <a:solidFill>
                  <a:schemeClr val="dk1"/>
                </a:solidFill>
                <a:latin typeface="Montserrat"/>
                <a:ea typeface="Montserrat"/>
                <a:cs typeface="Montserrat"/>
                <a:sym typeface="Montserrat"/>
              </a:rPr>
              <a:t> into one value in class features called </a:t>
            </a:r>
            <a:r>
              <a:rPr b="1" lang="en-US" sz="1400">
                <a:solidFill>
                  <a:schemeClr val="dk1"/>
                </a:solidFill>
                <a:latin typeface="Montserrat"/>
                <a:ea typeface="Montserrat"/>
                <a:cs typeface="Montserrat"/>
                <a:sym typeface="Montserrat"/>
              </a:rPr>
              <a:t>Eco.</a:t>
            </a:r>
            <a:endParaRPr/>
          </a:p>
        </p:txBody>
      </p:sp>
      <p:sp>
        <p:nvSpPr>
          <p:cNvPr id="247" name="Google Shape;247;p35"/>
          <p:cNvSpPr txBox="1"/>
          <p:nvPr/>
        </p:nvSpPr>
        <p:spPr>
          <a:xfrm>
            <a:off x="11023458" y="594876"/>
            <a:ext cx="111788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Montserrat"/>
                <a:ea typeface="Montserrat"/>
                <a:cs typeface="Montserrat"/>
                <a:sym typeface="Montserrat"/>
              </a:rPr>
              <a:t>Abracadata</a:t>
            </a:r>
            <a:endParaRPr b="1" sz="1200">
              <a:solidFill>
                <a:schemeClr val="accent1"/>
              </a:solidFill>
              <a:latin typeface="Montserrat"/>
              <a:ea typeface="Montserrat"/>
              <a:cs typeface="Montserrat"/>
              <a:sym typeface="Montserrat"/>
            </a:endParaRPr>
          </a:p>
        </p:txBody>
      </p:sp>
      <p:sp>
        <p:nvSpPr>
          <p:cNvPr id="248" name="Google Shape;248;p35"/>
          <p:cNvSpPr txBox="1"/>
          <p:nvPr/>
        </p:nvSpPr>
        <p:spPr>
          <a:xfrm>
            <a:off x="5023861" y="4248437"/>
            <a:ext cx="166844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575FF"/>
              </a:buClr>
              <a:buSzPts val="1800"/>
              <a:buFont typeface="Montserrat SemiBold"/>
              <a:buNone/>
            </a:pPr>
            <a:r>
              <a:rPr b="1" lang="en-US" sz="1800">
                <a:solidFill>
                  <a:srgbClr val="0575FF"/>
                </a:solidFill>
                <a:latin typeface="Montserrat SemiBold"/>
                <a:ea typeface="Montserrat SemiBold"/>
                <a:cs typeface="Montserrat SemiBold"/>
                <a:sym typeface="Montserrat SemiBold"/>
              </a:rPr>
              <a:t>MODELLING</a:t>
            </a:r>
            <a:endParaRPr sz="1800">
              <a:solidFill>
                <a:srgbClr val="0575FF"/>
              </a:solidFill>
              <a:latin typeface="Montserrat SemiBold"/>
              <a:ea typeface="Montserrat SemiBold"/>
              <a:cs typeface="Montserrat SemiBold"/>
              <a:sym typeface="Montserrat SemiBold"/>
            </a:endParaRPr>
          </a:p>
        </p:txBody>
      </p:sp>
      <p:sp>
        <p:nvSpPr>
          <p:cNvPr id="249" name="Google Shape;249;p35"/>
          <p:cNvSpPr txBox="1"/>
          <p:nvPr/>
        </p:nvSpPr>
        <p:spPr>
          <a:xfrm>
            <a:off x="7053731" y="3890331"/>
            <a:ext cx="399405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Montserrat ExtraBold"/>
                <a:ea typeface="Montserrat ExtraBold"/>
                <a:cs typeface="Montserrat ExtraBold"/>
                <a:sym typeface="Montserrat ExtraBold"/>
              </a:rPr>
              <a:t>Get service that will increase customer satisfaction.</a:t>
            </a:r>
            <a:endParaRPr/>
          </a:p>
        </p:txBody>
      </p:sp>
      <p:cxnSp>
        <p:nvCxnSpPr>
          <p:cNvPr id="250" name="Google Shape;250;p35"/>
          <p:cNvCxnSpPr/>
          <p:nvPr/>
        </p:nvCxnSpPr>
        <p:spPr>
          <a:xfrm flipH="1">
            <a:off x="5023861" y="4213497"/>
            <a:ext cx="1668448" cy="341"/>
          </a:xfrm>
          <a:prstGeom prst="straightConnector1">
            <a:avLst/>
          </a:prstGeom>
          <a:noFill/>
          <a:ln cap="flat" cmpd="sng" w="38100">
            <a:solidFill>
              <a:srgbClr val="C4C6CC"/>
            </a:solidFill>
            <a:prstDash val="solid"/>
            <a:miter lim="400000"/>
            <a:headEnd len="med" w="med" type="triangle"/>
            <a:tailEnd len="sm" w="sm" type="none"/>
          </a:ln>
        </p:spPr>
      </p:cxnSp>
      <p:sp>
        <p:nvSpPr>
          <p:cNvPr id="251" name="Google Shape;251;p35"/>
          <p:cNvSpPr/>
          <p:nvPr/>
        </p:nvSpPr>
        <p:spPr>
          <a:xfrm>
            <a:off x="644056" y="2983374"/>
            <a:ext cx="4085178" cy="2460929"/>
          </a:xfrm>
          <a:prstGeom prst="roundRect">
            <a:avLst>
              <a:gd fmla="val 6842" name="adj"/>
            </a:avLst>
          </a:prstGeom>
          <a:solidFill>
            <a:schemeClr val="lt2"/>
          </a:solidFill>
          <a:ln>
            <a:noFill/>
          </a:ln>
          <a:effectLst>
            <a:outerShdw blurRad="266700" rotWithShape="0" algn="ctr" dir="5400000" dist="508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pic>
        <p:nvPicPr>
          <p:cNvPr id="252" name="Google Shape;252;p35"/>
          <p:cNvPicPr preferRelativeResize="0"/>
          <p:nvPr/>
        </p:nvPicPr>
        <p:blipFill rotWithShape="1">
          <a:blip r:embed="rId3">
            <a:alphaModFix/>
          </a:blip>
          <a:srcRect b="0" l="0" r="0" t="0"/>
          <a:stretch/>
        </p:blipFill>
        <p:spPr>
          <a:xfrm>
            <a:off x="644057" y="2925861"/>
            <a:ext cx="4085177" cy="2358070"/>
          </a:xfrm>
          <a:prstGeom prst="rect">
            <a:avLst/>
          </a:prstGeom>
          <a:noFill/>
          <a:ln>
            <a:noFill/>
          </a:ln>
        </p:spPr>
      </p:pic>
      <p:sp>
        <p:nvSpPr>
          <p:cNvPr id="253" name="Google Shape;253;p35"/>
          <p:cNvSpPr txBox="1"/>
          <p:nvPr/>
        </p:nvSpPr>
        <p:spPr>
          <a:xfrm>
            <a:off x="2129659" y="5193091"/>
            <a:ext cx="1051926" cy="2616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100">
                <a:solidFill>
                  <a:schemeClr val="dk1"/>
                </a:solidFill>
                <a:latin typeface="Open Sans"/>
                <a:ea typeface="Open Sans"/>
                <a:cs typeface="Open Sans"/>
                <a:sym typeface="Open Sans"/>
              </a:rPr>
              <a:t>Eco</a:t>
            </a:r>
            <a:endParaRPr/>
          </a:p>
        </p:txBody>
      </p:sp>
      <p:sp>
        <p:nvSpPr>
          <p:cNvPr id="254" name="Google Shape;254;p35"/>
          <p:cNvSpPr txBox="1"/>
          <p:nvPr/>
        </p:nvSpPr>
        <p:spPr>
          <a:xfrm>
            <a:off x="1654118" y="3099375"/>
            <a:ext cx="59698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53.6</a:t>
            </a:r>
            <a:endParaRPr sz="1000">
              <a:solidFill>
                <a:schemeClr val="dk1"/>
              </a:solidFill>
              <a:latin typeface="Open Sans"/>
              <a:ea typeface="Open Sans"/>
              <a:cs typeface="Open Sans"/>
              <a:sym typeface="Open Sans"/>
            </a:endParaRPr>
          </a:p>
        </p:txBody>
      </p:sp>
      <p:sp>
        <p:nvSpPr>
          <p:cNvPr id="255" name="Google Shape;255;p35"/>
          <p:cNvSpPr txBox="1"/>
          <p:nvPr/>
        </p:nvSpPr>
        <p:spPr>
          <a:xfrm>
            <a:off x="2607132" y="4213838"/>
            <a:ext cx="596989" cy="2308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900">
                <a:solidFill>
                  <a:schemeClr val="dk1"/>
                </a:solidFill>
                <a:latin typeface="Open Sans"/>
                <a:ea typeface="Open Sans"/>
                <a:cs typeface="Open Sans"/>
                <a:sym typeface="Open Sans"/>
              </a:rPr>
              <a:t>46.4</a:t>
            </a:r>
            <a:endParaRPr sz="1000">
              <a:solidFill>
                <a:schemeClr val="dk1"/>
              </a:solidFill>
              <a:latin typeface="Open Sans"/>
              <a:ea typeface="Open Sans"/>
              <a:cs typeface="Open Sans"/>
              <a:sym typeface="Open Sans"/>
            </a:endParaRPr>
          </a:p>
        </p:txBody>
      </p:sp>
      <p:sp>
        <p:nvSpPr>
          <p:cNvPr id="256" name="Google Shape;256;p35"/>
          <p:cNvSpPr txBox="1"/>
          <p:nvPr/>
        </p:nvSpPr>
        <p:spPr>
          <a:xfrm>
            <a:off x="767594" y="5560304"/>
            <a:ext cx="383810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chemeClr val="dk1"/>
              </a:buClr>
              <a:buSzPts val="1800"/>
              <a:buFont typeface="Montserrat ExtraBold"/>
              <a:buNone/>
            </a:pPr>
            <a:r>
              <a:rPr b="1" lang="en-US" sz="1800">
                <a:solidFill>
                  <a:schemeClr val="dk1"/>
                </a:solidFill>
                <a:latin typeface="Montserrat ExtraBold"/>
                <a:ea typeface="Montserrat ExtraBold"/>
                <a:cs typeface="Montserrat ExtraBold"/>
                <a:sym typeface="Montserrat ExtraBold"/>
              </a:rPr>
              <a:t>Satisfaction rate of Eco Class</a:t>
            </a:r>
            <a:endParaRPr sz="1800">
              <a:solidFill>
                <a:schemeClr val="dk1"/>
              </a:solidFill>
              <a:latin typeface="Montserrat ExtraBold"/>
              <a:ea typeface="Montserrat ExtraBold"/>
              <a:cs typeface="Montserrat ExtraBold"/>
              <a:sym typeface="Montserrat ExtraBold"/>
            </a:endParaRPr>
          </a:p>
        </p:txBody>
      </p:sp>
      <p:sp>
        <p:nvSpPr>
          <p:cNvPr id="257" name="Google Shape;257;p35"/>
          <p:cNvSpPr txBox="1"/>
          <p:nvPr/>
        </p:nvSpPr>
        <p:spPr>
          <a:xfrm>
            <a:off x="644056" y="536340"/>
            <a:ext cx="5897562" cy="511813"/>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3200"/>
              <a:buFont typeface="Arial"/>
              <a:buNone/>
            </a:pPr>
            <a:r>
              <a:rPr b="1" lang="en-US" sz="3200">
                <a:solidFill>
                  <a:schemeClr val="dk1"/>
                </a:solidFill>
                <a:latin typeface="Montserrat"/>
                <a:ea typeface="Montserrat"/>
                <a:cs typeface="Montserrat"/>
                <a:sym typeface="Montserrat"/>
              </a:rPr>
              <a:t>ECO Class Optimalization</a:t>
            </a:r>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1">
                                  <p:stCondLst>
                                    <p:cond delay="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2">
                                  <p:stCondLst>
                                    <p:cond delay="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251"/>
                                        </p:tgtEl>
                                        <p:attrNameLst>
                                          <p:attrName>style.visibility</p:attrName>
                                        </p:attrNameLst>
                                      </p:cBhvr>
                                      <p:to>
                                        <p:strVal val="visible"/>
                                      </p:to>
                                    </p:set>
                                    <p:animEffect filter="fade" transition="in">
                                      <p:cBhvr>
                                        <p:cTn dur="500"/>
                                        <p:tgtEl>
                                          <p:spTgt spid="251"/>
                                        </p:tgtEl>
                                      </p:cBhvr>
                                    </p:animEffect>
                                  </p:childTnLst>
                                </p:cTn>
                              </p:par>
                              <p:par>
                                <p:cTn fill="hold" nodeType="withEffect" presetClass="entr" presetID="10" presetSubtype="0">
                                  <p:stCondLst>
                                    <p:cond delay="0"/>
                                  </p:stCondLst>
                                  <p:childTnLst>
                                    <p:set>
                                      <p:cBhvr>
                                        <p:cTn dur="1" fill="hold">
                                          <p:stCondLst>
                                            <p:cond delay="0"/>
                                          </p:stCondLst>
                                        </p:cTn>
                                        <p:tgtEl>
                                          <p:spTgt spid="252"/>
                                        </p:tgtEl>
                                        <p:attrNameLst>
                                          <p:attrName>style.visibility</p:attrName>
                                        </p:attrNameLst>
                                      </p:cBhvr>
                                      <p:to>
                                        <p:strVal val="visible"/>
                                      </p:to>
                                    </p:set>
                                    <p:animEffect filter="fade" transition="in">
                                      <p:cBhvr>
                                        <p:cTn dur="500"/>
                                        <p:tgtEl>
                                          <p:spTgt spid="252"/>
                                        </p:tgtEl>
                                      </p:cBhvr>
                                    </p:animEffect>
                                  </p:childTnLst>
                                </p:cTn>
                              </p:par>
                              <p:par>
                                <p:cTn fill="hold" nodeType="with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500"/>
                                        <p:tgtEl>
                                          <p:spTgt spid="253"/>
                                        </p:tgtEl>
                                      </p:cBhvr>
                                    </p:animEffect>
                                  </p:childTnLst>
                                </p:cTn>
                              </p:par>
                              <p:par>
                                <p:cTn fill="hold" nodeType="withEffect" presetClass="entr" presetID="10" presetSubtype="0">
                                  <p:stCondLst>
                                    <p:cond delay="0"/>
                                  </p:stCondLst>
                                  <p:childTnLst>
                                    <p:set>
                                      <p:cBhvr>
                                        <p:cTn dur="1" fill="hold">
                                          <p:stCondLst>
                                            <p:cond delay="0"/>
                                          </p:stCondLst>
                                        </p:cTn>
                                        <p:tgtEl>
                                          <p:spTgt spid="254"/>
                                        </p:tgtEl>
                                        <p:attrNameLst>
                                          <p:attrName>style.visibility</p:attrName>
                                        </p:attrNameLst>
                                      </p:cBhvr>
                                      <p:to>
                                        <p:strVal val="visible"/>
                                      </p:to>
                                    </p:set>
                                    <p:animEffect filter="fade" transition="in">
                                      <p:cBhvr>
                                        <p:cTn dur="500"/>
                                        <p:tgtEl>
                                          <p:spTgt spid="254"/>
                                        </p:tgtEl>
                                      </p:cBhvr>
                                    </p:animEffect>
                                  </p:childTnLst>
                                </p:cTn>
                              </p:par>
                              <p:par>
                                <p:cTn fill="hold" nodeType="withEffect" presetClass="entr" presetID="10" presetSubtype="0">
                                  <p:stCondLst>
                                    <p:cond delay="0"/>
                                  </p:stCondLst>
                                  <p:childTnLst>
                                    <p:set>
                                      <p:cBhvr>
                                        <p:cTn dur="1" fill="hold">
                                          <p:stCondLst>
                                            <p:cond delay="0"/>
                                          </p:stCondLst>
                                        </p:cTn>
                                        <p:tgtEl>
                                          <p:spTgt spid="255"/>
                                        </p:tgtEl>
                                        <p:attrNameLst>
                                          <p:attrName>style.visibility</p:attrName>
                                        </p:attrNameLst>
                                      </p:cBhvr>
                                      <p:to>
                                        <p:strVal val="visible"/>
                                      </p:to>
                                    </p:set>
                                    <p:animEffect filter="fade" transition="in">
                                      <p:cBhvr>
                                        <p:cTn dur="500"/>
                                        <p:tgtEl>
                                          <p:spTgt spid="255"/>
                                        </p:tgtEl>
                                      </p:cBhvr>
                                    </p:animEffect>
                                  </p:childTnLst>
                                </p:cTn>
                              </p:par>
                              <p:par>
                                <p:cTn fill="hold" nodeType="with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par>
                                <p:cTn fill="hold" nodeType="withEffect" presetClass="entr" presetID="10" presetSubtype="0">
                                  <p:stCondLst>
                                    <p:cond delay="0"/>
                                  </p:stCondLst>
                                  <p:childTnLst>
                                    <p:set>
                                      <p:cBhvr>
                                        <p:cTn dur="1" fill="hold">
                                          <p:stCondLst>
                                            <p:cond delay="0"/>
                                          </p:stCondLst>
                                        </p:cTn>
                                        <p:tgtEl>
                                          <p:spTgt spid="248"/>
                                        </p:tgtEl>
                                        <p:attrNameLst>
                                          <p:attrName>style.visibility</p:attrName>
                                        </p:attrNameLst>
                                      </p:cBhvr>
                                      <p:to>
                                        <p:strVal val="visible"/>
                                      </p:to>
                                    </p:set>
                                    <p:animEffect filter="fade" transition="in">
                                      <p:cBhvr>
                                        <p:cTn dur="1000"/>
                                        <p:tgtEl>
                                          <p:spTgt spid="248"/>
                                        </p:tgtEl>
                                      </p:cBhvr>
                                    </p:animEffect>
                                  </p:childTnLst>
                                </p:cTn>
                              </p:par>
                              <p:par>
                                <p:cTn fill="hold" nodeType="with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2" presetSubtype="8">
                                  <p:stCondLst>
                                    <p:cond delay="0"/>
                                  </p:stCondLst>
                                  <p:childTnLst>
                                    <p:set>
                                      <p:cBhvr>
                                        <p:cTn dur="1" fill="hold">
                                          <p:stCondLst>
                                            <p:cond delay="0"/>
                                          </p:stCondLst>
                                        </p:cTn>
                                        <p:tgtEl>
                                          <p:spTgt spid="257">
                                            <p:txEl>
                                              <p:pRg end="0" st="0"/>
                                            </p:txEl>
                                          </p:spTgt>
                                        </p:tgtEl>
                                        <p:attrNameLst>
                                          <p:attrName>style.visibility</p:attrName>
                                        </p:attrNameLst>
                                      </p:cBhvr>
                                      <p:to>
                                        <p:strVal val="visible"/>
                                      </p:to>
                                    </p:set>
                                    <p:anim calcmode="lin" valueType="num">
                                      <p:cBhvr additive="base">
                                        <p:cTn dur="1000"/>
                                        <p:tgtEl>
                                          <p:spTgt spid="257">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p:nvPr/>
        </p:nvSpPr>
        <p:spPr>
          <a:xfrm>
            <a:off x="304801" y="1140391"/>
            <a:ext cx="5593956" cy="5532258"/>
          </a:xfrm>
          <a:prstGeom prst="roundRect">
            <a:avLst>
              <a:gd fmla="val 6842" name="adj"/>
            </a:avLst>
          </a:prstGeom>
          <a:solidFill>
            <a:schemeClr val="lt2"/>
          </a:solidFill>
          <a:ln>
            <a:noFill/>
          </a:ln>
          <a:effectLst>
            <a:outerShdw blurRad="266700" rotWithShape="0" algn="ctr" dir="5400000" dist="508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63" name="Google Shape;263;p36"/>
          <p:cNvSpPr/>
          <p:nvPr/>
        </p:nvSpPr>
        <p:spPr>
          <a:xfrm>
            <a:off x="6293244" y="2335888"/>
            <a:ext cx="5593956" cy="3071901"/>
          </a:xfrm>
          <a:prstGeom prst="roundRect">
            <a:avLst>
              <a:gd fmla="val 6842" name="adj"/>
            </a:avLst>
          </a:prstGeom>
          <a:solidFill>
            <a:schemeClr val="lt2"/>
          </a:solidFill>
          <a:ln>
            <a:noFill/>
          </a:ln>
          <a:effectLst>
            <a:outerShdw blurRad="266700" rotWithShape="0" algn="ctr" dir="5400000" dist="50800">
              <a:srgbClr val="000000">
                <a:alpha val="9803"/>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64" name="Google Shape;264;p36"/>
          <p:cNvSpPr/>
          <p:nvPr/>
        </p:nvSpPr>
        <p:spPr>
          <a:xfrm>
            <a:off x="6293244" y="326244"/>
            <a:ext cx="6862435" cy="1559175"/>
          </a:xfrm>
          <a:custGeom>
            <a:rect b="b" l="l" r="r" t="t"/>
            <a:pathLst>
              <a:path extrusionOk="0" h="2020710" w="6862435">
                <a:moveTo>
                  <a:pt x="0" y="0"/>
                </a:moveTo>
                <a:lnTo>
                  <a:pt x="6862435" y="0"/>
                </a:lnTo>
                <a:lnTo>
                  <a:pt x="6862435" y="2020710"/>
                </a:lnTo>
                <a:lnTo>
                  <a:pt x="656008" y="2020710"/>
                </a:lnTo>
                <a:cubicBezTo>
                  <a:pt x="293705" y="2020710"/>
                  <a:pt x="0" y="1727005"/>
                  <a:pt x="0" y="1364702"/>
                </a:cubicBezTo>
                <a:close/>
              </a:path>
            </a:pathLst>
          </a:custGeom>
          <a:gradFill>
            <a:gsLst>
              <a:gs pos="0">
                <a:srgbClr val="056AFF">
                  <a:alpha val="38823"/>
                </a:srgbClr>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65" name="Google Shape;265;p36"/>
          <p:cNvSpPr/>
          <p:nvPr/>
        </p:nvSpPr>
        <p:spPr>
          <a:xfrm>
            <a:off x="0" y="415964"/>
            <a:ext cx="399358" cy="634824"/>
          </a:xfrm>
          <a:custGeom>
            <a:rect b="b" l="l" r="r" t="t"/>
            <a:pathLst>
              <a:path extrusionOk="0" h="745896" w="469232">
                <a:moveTo>
                  <a:pt x="48129" y="0"/>
                </a:moveTo>
                <a:lnTo>
                  <a:pt x="168440" y="0"/>
                </a:lnTo>
                <a:cubicBezTo>
                  <a:pt x="334563" y="0"/>
                  <a:pt x="469232" y="134669"/>
                  <a:pt x="469232" y="300792"/>
                </a:cubicBezTo>
                <a:lnTo>
                  <a:pt x="469232" y="445104"/>
                </a:lnTo>
                <a:cubicBezTo>
                  <a:pt x="469232" y="611227"/>
                  <a:pt x="334563" y="745896"/>
                  <a:pt x="168440" y="745896"/>
                </a:cubicBezTo>
                <a:lnTo>
                  <a:pt x="48129" y="745896"/>
                </a:lnTo>
                <a:lnTo>
                  <a:pt x="0" y="741044"/>
                </a:lnTo>
                <a:lnTo>
                  <a:pt x="0" y="4852"/>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266" name="Google Shape;266;p36"/>
          <p:cNvGrpSpPr/>
          <p:nvPr/>
        </p:nvGrpSpPr>
        <p:grpSpPr>
          <a:xfrm>
            <a:off x="145386" y="620214"/>
            <a:ext cx="54293" cy="226325"/>
            <a:chOff x="5494615" y="709925"/>
            <a:chExt cx="96191" cy="400991"/>
          </a:xfrm>
        </p:grpSpPr>
        <p:sp>
          <p:nvSpPr>
            <p:cNvPr id="267" name="Google Shape;267;p36"/>
            <p:cNvSpPr/>
            <p:nvPr/>
          </p:nvSpPr>
          <p:spPr>
            <a:xfrm>
              <a:off x="5494615" y="7099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68" name="Google Shape;268;p36"/>
            <p:cNvSpPr/>
            <p:nvPr/>
          </p:nvSpPr>
          <p:spPr>
            <a:xfrm>
              <a:off x="5494615" y="8623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69" name="Google Shape;269;p36"/>
            <p:cNvSpPr/>
            <p:nvPr/>
          </p:nvSpPr>
          <p:spPr>
            <a:xfrm>
              <a:off x="5494615" y="10147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270" name="Google Shape;270;p36"/>
          <p:cNvSpPr/>
          <p:nvPr/>
        </p:nvSpPr>
        <p:spPr>
          <a:xfrm>
            <a:off x="11582400" y="6308726"/>
            <a:ext cx="609600" cy="549275"/>
          </a:xfrm>
          <a:custGeom>
            <a:rect b="b" l="l" r="r" t="t"/>
            <a:pathLst>
              <a:path extrusionOk="0" h="549275" w="609600">
                <a:moveTo>
                  <a:pt x="321468" y="0"/>
                </a:moveTo>
                <a:lnTo>
                  <a:pt x="609600" y="0"/>
                </a:lnTo>
                <a:lnTo>
                  <a:pt x="609600" y="549275"/>
                </a:lnTo>
                <a:lnTo>
                  <a:pt x="0" y="549275"/>
                </a:lnTo>
                <a:lnTo>
                  <a:pt x="0" y="321468"/>
                </a:lnTo>
                <a:cubicBezTo>
                  <a:pt x="0" y="143926"/>
                  <a:pt x="143926" y="0"/>
                  <a:pt x="321468" y="0"/>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71" name="Google Shape;271;p36"/>
          <p:cNvSpPr txBox="1"/>
          <p:nvPr/>
        </p:nvSpPr>
        <p:spPr>
          <a:xfrm>
            <a:off x="1248873" y="3750702"/>
            <a:ext cx="368776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accent1"/>
                </a:solidFill>
                <a:latin typeface="Montserrat"/>
                <a:ea typeface="Montserrat"/>
                <a:cs typeface="Montserrat"/>
                <a:sym typeface="Montserrat"/>
              </a:rPr>
              <a:t>HyperParameter Tuning</a:t>
            </a:r>
            <a:endParaRPr b="1" sz="2000">
              <a:solidFill>
                <a:schemeClr val="accent1"/>
              </a:solidFill>
              <a:latin typeface="Montserrat"/>
              <a:ea typeface="Montserrat"/>
              <a:cs typeface="Montserrat"/>
              <a:sym typeface="Montserrat"/>
            </a:endParaRPr>
          </a:p>
        </p:txBody>
      </p:sp>
      <p:sp>
        <p:nvSpPr>
          <p:cNvPr id="272" name="Google Shape;272;p36"/>
          <p:cNvSpPr txBox="1"/>
          <p:nvPr/>
        </p:nvSpPr>
        <p:spPr>
          <a:xfrm>
            <a:off x="6359005" y="781860"/>
            <a:ext cx="5728799" cy="830997"/>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200">
                <a:solidFill>
                  <a:schemeClr val="lt1"/>
                </a:solidFill>
                <a:latin typeface="Roboto"/>
                <a:ea typeface="Roboto"/>
                <a:cs typeface="Roboto"/>
                <a:sym typeface="Roboto"/>
              </a:rPr>
              <a:t>To determine the right model, we have done pre-modelling based on five models namely Logistic Regression, Decision Tree, XGBoost, AdaBoost and Random Forest. From this model, we choose to use logistic regression because it is simple and easy to use for business.</a:t>
            </a:r>
            <a:endParaRPr/>
          </a:p>
        </p:txBody>
      </p:sp>
      <p:grpSp>
        <p:nvGrpSpPr>
          <p:cNvPr id="273" name="Google Shape;273;p36"/>
          <p:cNvGrpSpPr/>
          <p:nvPr/>
        </p:nvGrpSpPr>
        <p:grpSpPr>
          <a:xfrm>
            <a:off x="492771" y="1452381"/>
            <a:ext cx="5199967" cy="1970988"/>
            <a:chOff x="399358" y="1370100"/>
            <a:chExt cx="5199967" cy="2506959"/>
          </a:xfrm>
        </p:grpSpPr>
        <p:sp>
          <p:nvSpPr>
            <p:cNvPr id="274" name="Google Shape;274;p36"/>
            <p:cNvSpPr/>
            <p:nvPr/>
          </p:nvSpPr>
          <p:spPr>
            <a:xfrm>
              <a:off x="399358" y="2226534"/>
              <a:ext cx="5199967" cy="404324"/>
            </a:xfrm>
            <a:prstGeom prst="rect">
              <a:avLst/>
            </a:prstGeom>
            <a:solidFill>
              <a:srgbClr val="D8D8D8">
                <a:alpha val="20000"/>
              </a:srgbClr>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75" name="Google Shape;275;p36"/>
            <p:cNvSpPr/>
            <p:nvPr/>
          </p:nvSpPr>
          <p:spPr>
            <a:xfrm>
              <a:off x="399358" y="3043796"/>
              <a:ext cx="5199967" cy="404324"/>
            </a:xfrm>
            <a:prstGeom prst="rect">
              <a:avLst/>
            </a:prstGeom>
            <a:solidFill>
              <a:srgbClr val="D8D8D8">
                <a:alpha val="20000"/>
              </a:srgbClr>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76" name="Google Shape;276;p36"/>
            <p:cNvSpPr/>
            <p:nvPr/>
          </p:nvSpPr>
          <p:spPr>
            <a:xfrm>
              <a:off x="399358" y="1378699"/>
              <a:ext cx="5199967" cy="399833"/>
            </a:xfrm>
            <a:prstGeom prst="rect">
              <a:avLst/>
            </a:prstGeom>
            <a:solidFill>
              <a:srgbClr val="D8D8D8">
                <a:alpha val="20000"/>
              </a:srgbClr>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77" name="Google Shape;277;p36"/>
            <p:cNvSpPr/>
            <p:nvPr/>
          </p:nvSpPr>
          <p:spPr>
            <a:xfrm rot="5400000">
              <a:off x="5302804" y="1482012"/>
              <a:ext cx="399833" cy="193209"/>
            </a:xfrm>
            <a:custGeom>
              <a:rect b="b" l="l" r="r" t="t"/>
              <a:pathLst>
                <a:path extrusionOk="0" h="2104" w="4392">
                  <a:moveTo>
                    <a:pt x="2196" y="2104"/>
                  </a:moveTo>
                  <a:cubicBezTo>
                    <a:pt x="3165" y="2104"/>
                    <a:pt x="4002" y="1689"/>
                    <a:pt x="4392" y="1089"/>
                  </a:cubicBezTo>
                  <a:cubicBezTo>
                    <a:pt x="4392" y="0"/>
                    <a:pt x="4392" y="0"/>
                    <a:pt x="4392" y="0"/>
                  </a:cubicBezTo>
                  <a:cubicBezTo>
                    <a:pt x="0" y="0"/>
                    <a:pt x="0" y="0"/>
                    <a:pt x="0" y="0"/>
                  </a:cubicBezTo>
                  <a:cubicBezTo>
                    <a:pt x="0" y="1089"/>
                    <a:pt x="0" y="1089"/>
                    <a:pt x="0" y="1089"/>
                  </a:cubicBezTo>
                  <a:cubicBezTo>
                    <a:pt x="390" y="1689"/>
                    <a:pt x="1227" y="2104"/>
                    <a:pt x="2196" y="2104"/>
                  </a:cubicBezTo>
                  <a:close/>
                </a:path>
              </a:pathLst>
            </a:custGeom>
            <a:gradFill>
              <a:gsLst>
                <a:gs pos="0">
                  <a:schemeClr val="accent1"/>
                </a:gs>
                <a:gs pos="100000">
                  <a:schemeClr val="accent3"/>
                </a:gs>
              </a:gsLst>
              <a:path path="circle">
                <a:fillToRect l="100%" t="100%"/>
              </a:path>
              <a:tileRect b="-100%" r="-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278" name="Google Shape;278;p36"/>
            <p:cNvSpPr/>
            <p:nvPr/>
          </p:nvSpPr>
          <p:spPr>
            <a:xfrm rot="-5400000">
              <a:off x="296047" y="1482012"/>
              <a:ext cx="399832" cy="193209"/>
            </a:xfrm>
            <a:custGeom>
              <a:rect b="b" l="l" r="r" t="t"/>
              <a:pathLst>
                <a:path extrusionOk="0" h="2104" w="4392">
                  <a:moveTo>
                    <a:pt x="2196" y="2104"/>
                  </a:moveTo>
                  <a:cubicBezTo>
                    <a:pt x="3165" y="2104"/>
                    <a:pt x="4002" y="1689"/>
                    <a:pt x="4392" y="1089"/>
                  </a:cubicBezTo>
                  <a:cubicBezTo>
                    <a:pt x="4392" y="0"/>
                    <a:pt x="4392" y="0"/>
                    <a:pt x="4392" y="0"/>
                  </a:cubicBezTo>
                  <a:cubicBezTo>
                    <a:pt x="0" y="0"/>
                    <a:pt x="0" y="0"/>
                    <a:pt x="0" y="0"/>
                  </a:cubicBezTo>
                  <a:cubicBezTo>
                    <a:pt x="0" y="1089"/>
                    <a:pt x="0" y="1089"/>
                    <a:pt x="0" y="1089"/>
                  </a:cubicBezTo>
                  <a:cubicBezTo>
                    <a:pt x="390" y="1689"/>
                    <a:pt x="1227" y="2104"/>
                    <a:pt x="2196" y="2104"/>
                  </a:cubicBezTo>
                  <a:close/>
                </a:path>
              </a:pathLst>
            </a:custGeom>
            <a:gradFill>
              <a:gsLst>
                <a:gs pos="0">
                  <a:schemeClr val="accent1"/>
                </a:gs>
                <a:gs pos="100000">
                  <a:schemeClr val="accent3"/>
                </a:gs>
              </a:gsLst>
              <a:path path="circle">
                <a:fillToRect l="100%" t="100%"/>
              </a:path>
              <a:tileRect b="-100%" r="-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279" name="Google Shape;279;p36"/>
            <p:cNvSpPr txBox="1"/>
            <p:nvPr/>
          </p:nvSpPr>
          <p:spPr>
            <a:xfrm>
              <a:off x="846311" y="1370100"/>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200">
                  <a:solidFill>
                    <a:schemeClr val="dk1"/>
                  </a:solidFill>
                  <a:latin typeface="Roboto"/>
                  <a:ea typeface="Roboto"/>
                  <a:cs typeface="Roboto"/>
                  <a:sym typeface="Roboto"/>
                </a:rPr>
                <a:t>Model</a:t>
              </a:r>
              <a:endParaRPr b="1" sz="1200">
                <a:solidFill>
                  <a:schemeClr val="dk1"/>
                </a:solidFill>
                <a:latin typeface="Roboto"/>
                <a:ea typeface="Roboto"/>
                <a:cs typeface="Roboto"/>
                <a:sym typeface="Roboto"/>
              </a:endParaRPr>
            </a:p>
          </p:txBody>
        </p:sp>
        <p:sp>
          <p:nvSpPr>
            <p:cNvPr id="280" name="Google Shape;280;p36"/>
            <p:cNvSpPr txBox="1"/>
            <p:nvPr/>
          </p:nvSpPr>
          <p:spPr>
            <a:xfrm>
              <a:off x="846311" y="1781381"/>
              <a:ext cx="14734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Random Forest</a:t>
              </a:r>
              <a:endParaRPr sz="1200">
                <a:solidFill>
                  <a:schemeClr val="dk1"/>
                </a:solidFill>
                <a:latin typeface="Roboto"/>
                <a:ea typeface="Roboto"/>
                <a:cs typeface="Roboto"/>
                <a:sym typeface="Roboto"/>
              </a:endParaRPr>
            </a:p>
          </p:txBody>
        </p:sp>
        <p:sp>
          <p:nvSpPr>
            <p:cNvPr id="281" name="Google Shape;281;p36"/>
            <p:cNvSpPr txBox="1"/>
            <p:nvPr/>
          </p:nvSpPr>
          <p:spPr>
            <a:xfrm>
              <a:off x="846311" y="2169740"/>
              <a:ext cx="15723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Logistic Regression</a:t>
              </a:r>
              <a:endParaRPr sz="1200">
                <a:solidFill>
                  <a:schemeClr val="dk1"/>
                </a:solidFill>
                <a:latin typeface="Roboto"/>
                <a:ea typeface="Roboto"/>
                <a:cs typeface="Roboto"/>
                <a:sym typeface="Roboto"/>
              </a:endParaRPr>
            </a:p>
          </p:txBody>
        </p:sp>
        <p:sp>
          <p:nvSpPr>
            <p:cNvPr id="282" name="Google Shape;282;p36"/>
            <p:cNvSpPr txBox="1"/>
            <p:nvPr/>
          </p:nvSpPr>
          <p:spPr>
            <a:xfrm>
              <a:off x="846311" y="2613854"/>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XGBoost</a:t>
              </a:r>
              <a:endParaRPr sz="1200">
                <a:solidFill>
                  <a:schemeClr val="dk1"/>
                </a:solidFill>
                <a:latin typeface="Roboto"/>
                <a:ea typeface="Roboto"/>
                <a:cs typeface="Roboto"/>
                <a:sym typeface="Roboto"/>
              </a:endParaRPr>
            </a:p>
          </p:txBody>
        </p:sp>
        <p:sp>
          <p:nvSpPr>
            <p:cNvPr id="283" name="Google Shape;283;p36"/>
            <p:cNvSpPr txBox="1"/>
            <p:nvPr/>
          </p:nvSpPr>
          <p:spPr>
            <a:xfrm>
              <a:off x="846311" y="3043796"/>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AdaBoost</a:t>
              </a:r>
              <a:endParaRPr sz="1200">
                <a:solidFill>
                  <a:schemeClr val="dk1"/>
                </a:solidFill>
                <a:latin typeface="Roboto"/>
                <a:ea typeface="Roboto"/>
                <a:cs typeface="Roboto"/>
                <a:sym typeface="Roboto"/>
              </a:endParaRPr>
            </a:p>
          </p:txBody>
        </p:sp>
        <p:sp>
          <p:nvSpPr>
            <p:cNvPr id="284" name="Google Shape;284;p36"/>
            <p:cNvSpPr txBox="1"/>
            <p:nvPr/>
          </p:nvSpPr>
          <p:spPr>
            <a:xfrm>
              <a:off x="846311" y="3446442"/>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Decision Tree</a:t>
              </a:r>
              <a:endParaRPr sz="1200">
                <a:solidFill>
                  <a:schemeClr val="dk1"/>
                </a:solidFill>
                <a:latin typeface="Roboto"/>
                <a:ea typeface="Roboto"/>
                <a:cs typeface="Roboto"/>
                <a:sym typeface="Roboto"/>
              </a:endParaRPr>
            </a:p>
          </p:txBody>
        </p:sp>
        <p:sp>
          <p:nvSpPr>
            <p:cNvPr id="285" name="Google Shape;285;p36"/>
            <p:cNvSpPr txBox="1"/>
            <p:nvPr/>
          </p:nvSpPr>
          <p:spPr>
            <a:xfrm>
              <a:off x="2977977" y="1370100"/>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200">
                  <a:solidFill>
                    <a:schemeClr val="dk1"/>
                  </a:solidFill>
                  <a:latin typeface="Roboto"/>
                  <a:ea typeface="Roboto"/>
                  <a:cs typeface="Roboto"/>
                  <a:sym typeface="Roboto"/>
                </a:rPr>
                <a:t>Accuracy</a:t>
              </a:r>
              <a:endParaRPr b="1" sz="1200">
                <a:solidFill>
                  <a:schemeClr val="dk1"/>
                </a:solidFill>
                <a:latin typeface="Roboto"/>
                <a:ea typeface="Roboto"/>
                <a:cs typeface="Roboto"/>
                <a:sym typeface="Roboto"/>
              </a:endParaRPr>
            </a:p>
          </p:txBody>
        </p:sp>
        <p:sp>
          <p:nvSpPr>
            <p:cNvPr id="286" name="Google Shape;286;p36"/>
            <p:cNvSpPr txBox="1"/>
            <p:nvPr/>
          </p:nvSpPr>
          <p:spPr>
            <a:xfrm>
              <a:off x="2977977" y="1781381"/>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0.99</a:t>
              </a:r>
              <a:endParaRPr sz="1200">
                <a:solidFill>
                  <a:schemeClr val="dk1"/>
                </a:solidFill>
                <a:latin typeface="Roboto"/>
                <a:ea typeface="Roboto"/>
                <a:cs typeface="Roboto"/>
                <a:sym typeface="Roboto"/>
              </a:endParaRPr>
            </a:p>
          </p:txBody>
        </p:sp>
        <p:sp>
          <p:nvSpPr>
            <p:cNvPr id="287" name="Google Shape;287;p36"/>
            <p:cNvSpPr txBox="1"/>
            <p:nvPr/>
          </p:nvSpPr>
          <p:spPr>
            <a:xfrm>
              <a:off x="2977977" y="2169740"/>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0.86</a:t>
              </a:r>
              <a:endParaRPr sz="1200">
                <a:solidFill>
                  <a:schemeClr val="dk1"/>
                </a:solidFill>
                <a:latin typeface="Roboto"/>
                <a:ea typeface="Roboto"/>
                <a:cs typeface="Roboto"/>
                <a:sym typeface="Roboto"/>
              </a:endParaRPr>
            </a:p>
          </p:txBody>
        </p:sp>
        <p:sp>
          <p:nvSpPr>
            <p:cNvPr id="288" name="Google Shape;288;p36"/>
            <p:cNvSpPr txBox="1"/>
            <p:nvPr/>
          </p:nvSpPr>
          <p:spPr>
            <a:xfrm>
              <a:off x="2977977" y="2613855"/>
              <a:ext cx="1197593" cy="78294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0.93</a:t>
              </a:r>
              <a:endParaRPr sz="1200">
                <a:solidFill>
                  <a:schemeClr val="dk1"/>
                </a:solidFill>
                <a:latin typeface="Roboto"/>
                <a:ea typeface="Roboto"/>
                <a:cs typeface="Roboto"/>
                <a:sym typeface="Roboto"/>
              </a:endParaRPr>
            </a:p>
            <a:p>
              <a:pPr indent="0" lvl="0" marL="0" marR="0" rtl="0" algn="l">
                <a:lnSpc>
                  <a:spcPct val="150000"/>
                </a:lnSpc>
                <a:spcBef>
                  <a:spcPts val="0"/>
                </a:spcBef>
                <a:spcAft>
                  <a:spcPts val="0"/>
                </a:spcAft>
                <a:buNone/>
              </a:pPr>
              <a:r>
                <a:t/>
              </a:r>
              <a:endParaRPr sz="1200">
                <a:solidFill>
                  <a:schemeClr val="dk1"/>
                </a:solidFill>
                <a:latin typeface="Roboto"/>
                <a:ea typeface="Roboto"/>
                <a:cs typeface="Roboto"/>
                <a:sym typeface="Roboto"/>
              </a:endParaRPr>
            </a:p>
          </p:txBody>
        </p:sp>
        <p:sp>
          <p:nvSpPr>
            <p:cNvPr id="289" name="Google Shape;289;p36"/>
            <p:cNvSpPr txBox="1"/>
            <p:nvPr/>
          </p:nvSpPr>
          <p:spPr>
            <a:xfrm>
              <a:off x="2977977" y="3043796"/>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a:t>
              </a:r>
              <a:endParaRPr sz="1200">
                <a:solidFill>
                  <a:schemeClr val="dk1"/>
                </a:solidFill>
                <a:latin typeface="Roboto"/>
                <a:ea typeface="Roboto"/>
                <a:cs typeface="Roboto"/>
                <a:sym typeface="Roboto"/>
              </a:endParaRPr>
            </a:p>
          </p:txBody>
        </p:sp>
        <p:sp>
          <p:nvSpPr>
            <p:cNvPr id="290" name="Google Shape;290;p36"/>
            <p:cNvSpPr txBox="1"/>
            <p:nvPr/>
          </p:nvSpPr>
          <p:spPr>
            <a:xfrm>
              <a:off x="2977977" y="3446442"/>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0.91</a:t>
              </a:r>
              <a:endParaRPr sz="1200">
                <a:solidFill>
                  <a:schemeClr val="dk1"/>
                </a:solidFill>
                <a:latin typeface="Roboto"/>
                <a:ea typeface="Roboto"/>
                <a:cs typeface="Roboto"/>
                <a:sym typeface="Roboto"/>
              </a:endParaRPr>
            </a:p>
          </p:txBody>
        </p:sp>
        <p:sp>
          <p:nvSpPr>
            <p:cNvPr id="291" name="Google Shape;291;p36"/>
            <p:cNvSpPr txBox="1"/>
            <p:nvPr/>
          </p:nvSpPr>
          <p:spPr>
            <a:xfrm>
              <a:off x="4216918" y="1370100"/>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200">
                  <a:solidFill>
                    <a:schemeClr val="dk1"/>
                  </a:solidFill>
                  <a:latin typeface="Roboto"/>
                  <a:ea typeface="Roboto"/>
                  <a:cs typeface="Roboto"/>
                  <a:sym typeface="Roboto"/>
                </a:rPr>
                <a:t>Precision</a:t>
              </a:r>
              <a:endParaRPr b="1" sz="1200">
                <a:solidFill>
                  <a:schemeClr val="dk1"/>
                </a:solidFill>
                <a:latin typeface="Roboto"/>
                <a:ea typeface="Roboto"/>
                <a:cs typeface="Roboto"/>
                <a:sym typeface="Roboto"/>
              </a:endParaRPr>
            </a:p>
          </p:txBody>
        </p:sp>
        <p:sp>
          <p:nvSpPr>
            <p:cNvPr id="292" name="Google Shape;292;p36"/>
            <p:cNvSpPr txBox="1"/>
            <p:nvPr/>
          </p:nvSpPr>
          <p:spPr>
            <a:xfrm>
              <a:off x="4216918" y="1781381"/>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0.93</a:t>
              </a:r>
              <a:endParaRPr sz="1200">
                <a:solidFill>
                  <a:schemeClr val="dk1"/>
                </a:solidFill>
                <a:latin typeface="Roboto"/>
                <a:ea typeface="Roboto"/>
                <a:cs typeface="Roboto"/>
                <a:sym typeface="Roboto"/>
              </a:endParaRPr>
            </a:p>
          </p:txBody>
        </p:sp>
        <p:sp>
          <p:nvSpPr>
            <p:cNvPr id="293" name="Google Shape;293;p36"/>
            <p:cNvSpPr txBox="1"/>
            <p:nvPr/>
          </p:nvSpPr>
          <p:spPr>
            <a:xfrm>
              <a:off x="4216918" y="2169740"/>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0.83</a:t>
              </a:r>
              <a:endParaRPr sz="1200">
                <a:solidFill>
                  <a:schemeClr val="dk1"/>
                </a:solidFill>
                <a:latin typeface="Roboto"/>
                <a:ea typeface="Roboto"/>
                <a:cs typeface="Roboto"/>
                <a:sym typeface="Roboto"/>
              </a:endParaRPr>
            </a:p>
          </p:txBody>
        </p:sp>
        <p:sp>
          <p:nvSpPr>
            <p:cNvPr id="294" name="Google Shape;294;p36"/>
            <p:cNvSpPr txBox="1"/>
            <p:nvPr/>
          </p:nvSpPr>
          <p:spPr>
            <a:xfrm>
              <a:off x="4216918" y="2613855"/>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0.94</a:t>
              </a:r>
              <a:endParaRPr sz="1200">
                <a:solidFill>
                  <a:schemeClr val="dk1"/>
                </a:solidFill>
                <a:latin typeface="Roboto"/>
                <a:ea typeface="Roboto"/>
                <a:cs typeface="Roboto"/>
                <a:sym typeface="Roboto"/>
              </a:endParaRPr>
            </a:p>
          </p:txBody>
        </p:sp>
        <p:sp>
          <p:nvSpPr>
            <p:cNvPr id="295" name="Google Shape;295;p36"/>
            <p:cNvSpPr txBox="1"/>
            <p:nvPr/>
          </p:nvSpPr>
          <p:spPr>
            <a:xfrm>
              <a:off x="4216918" y="3043796"/>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0.89</a:t>
              </a:r>
              <a:endParaRPr sz="1200">
                <a:solidFill>
                  <a:schemeClr val="dk1"/>
                </a:solidFill>
                <a:latin typeface="Roboto"/>
                <a:ea typeface="Roboto"/>
                <a:cs typeface="Roboto"/>
                <a:sym typeface="Roboto"/>
              </a:endParaRPr>
            </a:p>
          </p:txBody>
        </p:sp>
        <p:sp>
          <p:nvSpPr>
            <p:cNvPr id="296" name="Google Shape;296;p36"/>
            <p:cNvSpPr txBox="1"/>
            <p:nvPr/>
          </p:nvSpPr>
          <p:spPr>
            <a:xfrm>
              <a:off x="4216918" y="3446442"/>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0.91</a:t>
              </a:r>
              <a:endParaRPr sz="1200">
                <a:solidFill>
                  <a:schemeClr val="dk1"/>
                </a:solidFill>
                <a:latin typeface="Roboto"/>
                <a:ea typeface="Roboto"/>
                <a:cs typeface="Roboto"/>
                <a:sym typeface="Roboto"/>
              </a:endParaRPr>
            </a:p>
          </p:txBody>
        </p:sp>
      </p:grpSp>
      <p:grpSp>
        <p:nvGrpSpPr>
          <p:cNvPr id="297" name="Google Shape;297;p36"/>
          <p:cNvGrpSpPr/>
          <p:nvPr/>
        </p:nvGrpSpPr>
        <p:grpSpPr>
          <a:xfrm>
            <a:off x="492771" y="4481286"/>
            <a:ext cx="5199967" cy="1970988"/>
            <a:chOff x="399358" y="1370100"/>
            <a:chExt cx="5199967" cy="2506959"/>
          </a:xfrm>
        </p:grpSpPr>
        <p:sp>
          <p:nvSpPr>
            <p:cNvPr id="298" name="Google Shape;298;p36"/>
            <p:cNvSpPr/>
            <p:nvPr/>
          </p:nvSpPr>
          <p:spPr>
            <a:xfrm>
              <a:off x="399358" y="2226534"/>
              <a:ext cx="5199967" cy="404324"/>
            </a:xfrm>
            <a:prstGeom prst="rect">
              <a:avLst/>
            </a:prstGeom>
            <a:solidFill>
              <a:srgbClr val="D8D8D8">
                <a:alpha val="20000"/>
              </a:srgbClr>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299" name="Google Shape;299;p36"/>
            <p:cNvSpPr/>
            <p:nvPr/>
          </p:nvSpPr>
          <p:spPr>
            <a:xfrm>
              <a:off x="399358" y="3043796"/>
              <a:ext cx="5199967" cy="404324"/>
            </a:xfrm>
            <a:prstGeom prst="rect">
              <a:avLst/>
            </a:prstGeom>
            <a:solidFill>
              <a:srgbClr val="D8D8D8">
                <a:alpha val="20000"/>
              </a:srgbClr>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00" name="Google Shape;300;p36"/>
            <p:cNvSpPr/>
            <p:nvPr/>
          </p:nvSpPr>
          <p:spPr>
            <a:xfrm>
              <a:off x="399358" y="1378699"/>
              <a:ext cx="5199967" cy="399833"/>
            </a:xfrm>
            <a:prstGeom prst="rect">
              <a:avLst/>
            </a:prstGeom>
            <a:solidFill>
              <a:srgbClr val="D8D8D8">
                <a:alpha val="20000"/>
              </a:srgbClr>
            </a:solid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01" name="Google Shape;301;p36"/>
            <p:cNvSpPr/>
            <p:nvPr/>
          </p:nvSpPr>
          <p:spPr>
            <a:xfrm rot="5400000">
              <a:off x="5302804" y="1482012"/>
              <a:ext cx="399833" cy="193209"/>
            </a:xfrm>
            <a:custGeom>
              <a:rect b="b" l="l" r="r" t="t"/>
              <a:pathLst>
                <a:path extrusionOk="0" h="2104" w="4392">
                  <a:moveTo>
                    <a:pt x="2196" y="2104"/>
                  </a:moveTo>
                  <a:cubicBezTo>
                    <a:pt x="3165" y="2104"/>
                    <a:pt x="4002" y="1689"/>
                    <a:pt x="4392" y="1089"/>
                  </a:cubicBezTo>
                  <a:cubicBezTo>
                    <a:pt x="4392" y="0"/>
                    <a:pt x="4392" y="0"/>
                    <a:pt x="4392" y="0"/>
                  </a:cubicBezTo>
                  <a:cubicBezTo>
                    <a:pt x="0" y="0"/>
                    <a:pt x="0" y="0"/>
                    <a:pt x="0" y="0"/>
                  </a:cubicBezTo>
                  <a:cubicBezTo>
                    <a:pt x="0" y="1089"/>
                    <a:pt x="0" y="1089"/>
                    <a:pt x="0" y="1089"/>
                  </a:cubicBezTo>
                  <a:cubicBezTo>
                    <a:pt x="390" y="1689"/>
                    <a:pt x="1227" y="2104"/>
                    <a:pt x="2196" y="2104"/>
                  </a:cubicBezTo>
                  <a:close/>
                </a:path>
              </a:pathLst>
            </a:custGeom>
            <a:gradFill>
              <a:gsLst>
                <a:gs pos="0">
                  <a:schemeClr val="accent1"/>
                </a:gs>
                <a:gs pos="100000">
                  <a:schemeClr val="accent3"/>
                </a:gs>
              </a:gsLst>
              <a:path path="circle">
                <a:fillToRect l="100%" t="100%"/>
              </a:path>
              <a:tileRect b="-100%" r="-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302" name="Google Shape;302;p36"/>
            <p:cNvSpPr/>
            <p:nvPr/>
          </p:nvSpPr>
          <p:spPr>
            <a:xfrm rot="-5400000">
              <a:off x="296047" y="1482012"/>
              <a:ext cx="399832" cy="193209"/>
            </a:xfrm>
            <a:custGeom>
              <a:rect b="b" l="l" r="r" t="t"/>
              <a:pathLst>
                <a:path extrusionOk="0" h="2104" w="4392">
                  <a:moveTo>
                    <a:pt x="2196" y="2104"/>
                  </a:moveTo>
                  <a:cubicBezTo>
                    <a:pt x="3165" y="2104"/>
                    <a:pt x="4002" y="1689"/>
                    <a:pt x="4392" y="1089"/>
                  </a:cubicBezTo>
                  <a:cubicBezTo>
                    <a:pt x="4392" y="0"/>
                    <a:pt x="4392" y="0"/>
                    <a:pt x="4392" y="0"/>
                  </a:cubicBezTo>
                  <a:cubicBezTo>
                    <a:pt x="0" y="0"/>
                    <a:pt x="0" y="0"/>
                    <a:pt x="0" y="0"/>
                  </a:cubicBezTo>
                  <a:cubicBezTo>
                    <a:pt x="0" y="1089"/>
                    <a:pt x="0" y="1089"/>
                    <a:pt x="0" y="1089"/>
                  </a:cubicBezTo>
                  <a:cubicBezTo>
                    <a:pt x="390" y="1689"/>
                    <a:pt x="1227" y="2104"/>
                    <a:pt x="2196" y="2104"/>
                  </a:cubicBezTo>
                  <a:close/>
                </a:path>
              </a:pathLst>
            </a:custGeom>
            <a:gradFill>
              <a:gsLst>
                <a:gs pos="0">
                  <a:schemeClr val="accent1"/>
                </a:gs>
                <a:gs pos="100000">
                  <a:schemeClr val="accent3"/>
                </a:gs>
              </a:gsLst>
              <a:path path="circle">
                <a:fillToRect l="100%" t="100%"/>
              </a:path>
              <a:tileRect b="-100%" r="-100%"/>
            </a:gra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Roboto"/>
                <a:ea typeface="Roboto"/>
                <a:cs typeface="Roboto"/>
                <a:sym typeface="Roboto"/>
              </a:endParaRPr>
            </a:p>
          </p:txBody>
        </p:sp>
        <p:sp>
          <p:nvSpPr>
            <p:cNvPr id="303" name="Google Shape;303;p36"/>
            <p:cNvSpPr txBox="1"/>
            <p:nvPr/>
          </p:nvSpPr>
          <p:spPr>
            <a:xfrm>
              <a:off x="846311" y="1370100"/>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200">
                  <a:solidFill>
                    <a:schemeClr val="dk1"/>
                  </a:solidFill>
                  <a:latin typeface="Roboto"/>
                  <a:ea typeface="Roboto"/>
                  <a:cs typeface="Roboto"/>
                  <a:sym typeface="Roboto"/>
                </a:rPr>
                <a:t>Model</a:t>
              </a:r>
              <a:endParaRPr b="1" sz="1200">
                <a:solidFill>
                  <a:schemeClr val="dk1"/>
                </a:solidFill>
                <a:latin typeface="Roboto"/>
                <a:ea typeface="Roboto"/>
                <a:cs typeface="Roboto"/>
                <a:sym typeface="Roboto"/>
              </a:endParaRPr>
            </a:p>
          </p:txBody>
        </p:sp>
        <p:sp>
          <p:nvSpPr>
            <p:cNvPr id="304" name="Google Shape;304;p36"/>
            <p:cNvSpPr txBox="1"/>
            <p:nvPr/>
          </p:nvSpPr>
          <p:spPr>
            <a:xfrm>
              <a:off x="846311" y="1781381"/>
              <a:ext cx="1473496" cy="3385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Random Forest</a:t>
              </a:r>
              <a:endParaRPr sz="1200">
                <a:solidFill>
                  <a:schemeClr val="dk1"/>
                </a:solidFill>
                <a:latin typeface="Roboto"/>
                <a:ea typeface="Roboto"/>
                <a:cs typeface="Roboto"/>
                <a:sym typeface="Roboto"/>
              </a:endParaRPr>
            </a:p>
          </p:txBody>
        </p:sp>
        <p:sp>
          <p:nvSpPr>
            <p:cNvPr id="305" name="Google Shape;305;p36"/>
            <p:cNvSpPr txBox="1"/>
            <p:nvPr/>
          </p:nvSpPr>
          <p:spPr>
            <a:xfrm>
              <a:off x="846311" y="2169740"/>
              <a:ext cx="1572350" cy="3385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Logistic Regression</a:t>
              </a:r>
              <a:endParaRPr sz="1200">
                <a:solidFill>
                  <a:schemeClr val="dk1"/>
                </a:solidFill>
                <a:latin typeface="Roboto"/>
                <a:ea typeface="Roboto"/>
                <a:cs typeface="Roboto"/>
                <a:sym typeface="Roboto"/>
              </a:endParaRPr>
            </a:p>
          </p:txBody>
        </p:sp>
        <p:sp>
          <p:nvSpPr>
            <p:cNvPr id="306" name="Google Shape;306;p36"/>
            <p:cNvSpPr txBox="1"/>
            <p:nvPr/>
          </p:nvSpPr>
          <p:spPr>
            <a:xfrm>
              <a:off x="846311" y="2613854"/>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XGBoost</a:t>
              </a:r>
              <a:endParaRPr sz="1200">
                <a:solidFill>
                  <a:schemeClr val="dk1"/>
                </a:solidFill>
                <a:latin typeface="Roboto"/>
                <a:ea typeface="Roboto"/>
                <a:cs typeface="Roboto"/>
                <a:sym typeface="Roboto"/>
              </a:endParaRPr>
            </a:p>
          </p:txBody>
        </p:sp>
        <p:sp>
          <p:nvSpPr>
            <p:cNvPr id="307" name="Google Shape;307;p36"/>
            <p:cNvSpPr txBox="1"/>
            <p:nvPr/>
          </p:nvSpPr>
          <p:spPr>
            <a:xfrm>
              <a:off x="846311" y="3043796"/>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AdaBoost</a:t>
              </a:r>
              <a:endParaRPr sz="1200">
                <a:solidFill>
                  <a:schemeClr val="dk1"/>
                </a:solidFill>
                <a:latin typeface="Roboto"/>
                <a:ea typeface="Roboto"/>
                <a:cs typeface="Roboto"/>
                <a:sym typeface="Roboto"/>
              </a:endParaRPr>
            </a:p>
          </p:txBody>
        </p:sp>
        <p:sp>
          <p:nvSpPr>
            <p:cNvPr id="308" name="Google Shape;308;p36"/>
            <p:cNvSpPr txBox="1"/>
            <p:nvPr/>
          </p:nvSpPr>
          <p:spPr>
            <a:xfrm>
              <a:off x="846311" y="3446442"/>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Decision Tree</a:t>
              </a:r>
              <a:endParaRPr sz="1200">
                <a:solidFill>
                  <a:schemeClr val="dk1"/>
                </a:solidFill>
                <a:latin typeface="Roboto"/>
                <a:ea typeface="Roboto"/>
                <a:cs typeface="Roboto"/>
                <a:sym typeface="Roboto"/>
              </a:endParaRPr>
            </a:p>
          </p:txBody>
        </p:sp>
        <p:sp>
          <p:nvSpPr>
            <p:cNvPr id="309" name="Google Shape;309;p36"/>
            <p:cNvSpPr txBox="1"/>
            <p:nvPr/>
          </p:nvSpPr>
          <p:spPr>
            <a:xfrm>
              <a:off x="2977977" y="1370100"/>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200">
                  <a:solidFill>
                    <a:schemeClr val="dk1"/>
                  </a:solidFill>
                  <a:latin typeface="Roboto"/>
                  <a:ea typeface="Roboto"/>
                  <a:cs typeface="Roboto"/>
                  <a:sym typeface="Roboto"/>
                </a:rPr>
                <a:t>Accuracy</a:t>
              </a:r>
              <a:endParaRPr b="1" sz="1200">
                <a:solidFill>
                  <a:schemeClr val="dk1"/>
                </a:solidFill>
                <a:latin typeface="Roboto"/>
                <a:ea typeface="Roboto"/>
                <a:cs typeface="Roboto"/>
                <a:sym typeface="Roboto"/>
              </a:endParaRPr>
            </a:p>
          </p:txBody>
        </p:sp>
        <p:sp>
          <p:nvSpPr>
            <p:cNvPr id="310" name="Google Shape;310;p36"/>
            <p:cNvSpPr txBox="1"/>
            <p:nvPr/>
          </p:nvSpPr>
          <p:spPr>
            <a:xfrm>
              <a:off x="2977977" y="1781381"/>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0.93</a:t>
              </a:r>
              <a:endParaRPr sz="1200">
                <a:solidFill>
                  <a:schemeClr val="dk1"/>
                </a:solidFill>
                <a:latin typeface="Roboto"/>
                <a:ea typeface="Roboto"/>
                <a:cs typeface="Roboto"/>
                <a:sym typeface="Roboto"/>
              </a:endParaRPr>
            </a:p>
          </p:txBody>
        </p:sp>
        <p:sp>
          <p:nvSpPr>
            <p:cNvPr id="311" name="Google Shape;311;p36"/>
            <p:cNvSpPr txBox="1"/>
            <p:nvPr/>
          </p:nvSpPr>
          <p:spPr>
            <a:xfrm>
              <a:off x="2977977" y="2169740"/>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0.85</a:t>
              </a:r>
              <a:endParaRPr sz="1200">
                <a:solidFill>
                  <a:schemeClr val="dk1"/>
                </a:solidFill>
                <a:latin typeface="Roboto"/>
                <a:ea typeface="Roboto"/>
                <a:cs typeface="Roboto"/>
                <a:sym typeface="Roboto"/>
              </a:endParaRPr>
            </a:p>
          </p:txBody>
        </p:sp>
        <p:sp>
          <p:nvSpPr>
            <p:cNvPr id="312" name="Google Shape;312;p36"/>
            <p:cNvSpPr txBox="1"/>
            <p:nvPr/>
          </p:nvSpPr>
          <p:spPr>
            <a:xfrm>
              <a:off x="2977977" y="2613855"/>
              <a:ext cx="1197593" cy="78294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0.93</a:t>
              </a:r>
              <a:endParaRPr sz="1200">
                <a:solidFill>
                  <a:schemeClr val="dk1"/>
                </a:solidFill>
                <a:latin typeface="Roboto"/>
                <a:ea typeface="Roboto"/>
                <a:cs typeface="Roboto"/>
                <a:sym typeface="Roboto"/>
              </a:endParaRPr>
            </a:p>
            <a:p>
              <a:pPr indent="0" lvl="0" marL="0" marR="0" rtl="0" algn="l">
                <a:lnSpc>
                  <a:spcPct val="150000"/>
                </a:lnSpc>
                <a:spcBef>
                  <a:spcPts val="0"/>
                </a:spcBef>
                <a:spcAft>
                  <a:spcPts val="0"/>
                </a:spcAft>
                <a:buNone/>
              </a:pPr>
              <a:r>
                <a:t/>
              </a:r>
              <a:endParaRPr sz="1200">
                <a:solidFill>
                  <a:schemeClr val="dk1"/>
                </a:solidFill>
                <a:latin typeface="Roboto"/>
                <a:ea typeface="Roboto"/>
                <a:cs typeface="Roboto"/>
                <a:sym typeface="Roboto"/>
              </a:endParaRPr>
            </a:p>
          </p:txBody>
        </p:sp>
        <p:sp>
          <p:nvSpPr>
            <p:cNvPr id="313" name="Google Shape;313;p36"/>
            <p:cNvSpPr txBox="1"/>
            <p:nvPr/>
          </p:nvSpPr>
          <p:spPr>
            <a:xfrm>
              <a:off x="2977977" y="3043796"/>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a:t>
              </a:r>
              <a:endParaRPr sz="1200">
                <a:solidFill>
                  <a:schemeClr val="dk1"/>
                </a:solidFill>
                <a:latin typeface="Roboto"/>
                <a:ea typeface="Roboto"/>
                <a:cs typeface="Roboto"/>
                <a:sym typeface="Roboto"/>
              </a:endParaRPr>
            </a:p>
          </p:txBody>
        </p:sp>
        <p:sp>
          <p:nvSpPr>
            <p:cNvPr id="314" name="Google Shape;314;p36"/>
            <p:cNvSpPr txBox="1"/>
            <p:nvPr/>
          </p:nvSpPr>
          <p:spPr>
            <a:xfrm>
              <a:off x="2977977" y="3446442"/>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0.89</a:t>
              </a:r>
              <a:endParaRPr sz="1200">
                <a:solidFill>
                  <a:schemeClr val="dk1"/>
                </a:solidFill>
                <a:latin typeface="Roboto"/>
                <a:ea typeface="Roboto"/>
                <a:cs typeface="Roboto"/>
                <a:sym typeface="Roboto"/>
              </a:endParaRPr>
            </a:p>
          </p:txBody>
        </p:sp>
        <p:sp>
          <p:nvSpPr>
            <p:cNvPr id="315" name="Google Shape;315;p36"/>
            <p:cNvSpPr txBox="1"/>
            <p:nvPr/>
          </p:nvSpPr>
          <p:spPr>
            <a:xfrm>
              <a:off x="4216918" y="1370100"/>
              <a:ext cx="1197593" cy="3407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1200">
                  <a:solidFill>
                    <a:schemeClr val="dk1"/>
                  </a:solidFill>
                  <a:latin typeface="Roboto"/>
                  <a:ea typeface="Roboto"/>
                  <a:cs typeface="Roboto"/>
                  <a:sym typeface="Roboto"/>
                </a:rPr>
                <a:t>Precision</a:t>
              </a:r>
              <a:endParaRPr b="1" sz="1200">
                <a:solidFill>
                  <a:schemeClr val="dk1"/>
                </a:solidFill>
                <a:latin typeface="Roboto"/>
                <a:ea typeface="Roboto"/>
                <a:cs typeface="Roboto"/>
                <a:sym typeface="Roboto"/>
              </a:endParaRPr>
            </a:p>
          </p:txBody>
        </p:sp>
        <p:sp>
          <p:nvSpPr>
            <p:cNvPr id="316" name="Google Shape;316;p36"/>
            <p:cNvSpPr txBox="1"/>
            <p:nvPr/>
          </p:nvSpPr>
          <p:spPr>
            <a:xfrm>
              <a:off x="4216918" y="1781381"/>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0.94</a:t>
              </a:r>
              <a:endParaRPr sz="1200">
                <a:solidFill>
                  <a:schemeClr val="dk1"/>
                </a:solidFill>
                <a:latin typeface="Roboto"/>
                <a:ea typeface="Roboto"/>
                <a:cs typeface="Roboto"/>
                <a:sym typeface="Roboto"/>
              </a:endParaRPr>
            </a:p>
          </p:txBody>
        </p:sp>
        <p:sp>
          <p:nvSpPr>
            <p:cNvPr id="317" name="Google Shape;317;p36"/>
            <p:cNvSpPr txBox="1"/>
            <p:nvPr/>
          </p:nvSpPr>
          <p:spPr>
            <a:xfrm>
              <a:off x="4216918" y="2169740"/>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0.84</a:t>
              </a:r>
              <a:endParaRPr sz="1200">
                <a:solidFill>
                  <a:schemeClr val="dk1"/>
                </a:solidFill>
                <a:latin typeface="Roboto"/>
                <a:ea typeface="Roboto"/>
                <a:cs typeface="Roboto"/>
                <a:sym typeface="Roboto"/>
              </a:endParaRPr>
            </a:p>
          </p:txBody>
        </p:sp>
        <p:sp>
          <p:nvSpPr>
            <p:cNvPr id="318" name="Google Shape;318;p36"/>
            <p:cNvSpPr txBox="1"/>
            <p:nvPr/>
          </p:nvSpPr>
          <p:spPr>
            <a:xfrm>
              <a:off x="4216918" y="2613855"/>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0.94</a:t>
              </a:r>
              <a:endParaRPr sz="1200">
                <a:solidFill>
                  <a:schemeClr val="dk1"/>
                </a:solidFill>
                <a:latin typeface="Roboto"/>
                <a:ea typeface="Roboto"/>
                <a:cs typeface="Roboto"/>
                <a:sym typeface="Roboto"/>
              </a:endParaRPr>
            </a:p>
          </p:txBody>
        </p:sp>
        <p:sp>
          <p:nvSpPr>
            <p:cNvPr id="319" name="Google Shape;319;p36"/>
            <p:cNvSpPr txBox="1"/>
            <p:nvPr/>
          </p:nvSpPr>
          <p:spPr>
            <a:xfrm>
              <a:off x="4216918" y="3043796"/>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0.89</a:t>
              </a:r>
              <a:endParaRPr sz="1200">
                <a:solidFill>
                  <a:schemeClr val="dk1"/>
                </a:solidFill>
                <a:latin typeface="Roboto"/>
                <a:ea typeface="Roboto"/>
                <a:cs typeface="Roboto"/>
                <a:sym typeface="Roboto"/>
              </a:endParaRPr>
            </a:p>
          </p:txBody>
        </p:sp>
        <p:sp>
          <p:nvSpPr>
            <p:cNvPr id="320" name="Google Shape;320;p36"/>
            <p:cNvSpPr txBox="1"/>
            <p:nvPr/>
          </p:nvSpPr>
          <p:spPr>
            <a:xfrm>
              <a:off x="4216918" y="3446442"/>
              <a:ext cx="1197593" cy="43061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200">
                  <a:solidFill>
                    <a:schemeClr val="dk1"/>
                  </a:solidFill>
                  <a:latin typeface="Roboto"/>
                  <a:ea typeface="Roboto"/>
                  <a:cs typeface="Roboto"/>
                  <a:sym typeface="Roboto"/>
                </a:rPr>
                <a:t>0.89</a:t>
              </a:r>
              <a:endParaRPr sz="1200">
                <a:solidFill>
                  <a:schemeClr val="dk1"/>
                </a:solidFill>
                <a:latin typeface="Roboto"/>
                <a:ea typeface="Roboto"/>
                <a:cs typeface="Roboto"/>
                <a:sym typeface="Roboto"/>
              </a:endParaRPr>
            </a:p>
          </p:txBody>
        </p:sp>
      </p:grpSp>
      <p:grpSp>
        <p:nvGrpSpPr>
          <p:cNvPr id="321" name="Google Shape;321;p36"/>
          <p:cNvGrpSpPr/>
          <p:nvPr/>
        </p:nvGrpSpPr>
        <p:grpSpPr>
          <a:xfrm>
            <a:off x="6426958" y="2944684"/>
            <a:ext cx="5460241" cy="2173821"/>
            <a:chOff x="6371417" y="2685972"/>
            <a:chExt cx="5460241" cy="2173821"/>
          </a:xfrm>
        </p:grpSpPr>
        <p:sp>
          <p:nvSpPr>
            <p:cNvPr id="322" name="Google Shape;322;p36"/>
            <p:cNvSpPr txBox="1"/>
            <p:nvPr/>
          </p:nvSpPr>
          <p:spPr>
            <a:xfrm>
              <a:off x="6743651" y="3371955"/>
              <a:ext cx="4954293" cy="6771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Montserrat"/>
                  <a:ea typeface="Montserrat"/>
                  <a:cs typeface="Montserrat"/>
                  <a:sym typeface="Montserrat"/>
                </a:rPr>
                <a:t>Accuracy</a:t>
              </a:r>
              <a:endParaRPr sz="1200">
                <a:solidFill>
                  <a:schemeClr val="dk1"/>
                </a:solidFill>
                <a:latin typeface="Montserrat"/>
                <a:ea typeface="Montserrat"/>
                <a:cs typeface="Montserrat"/>
                <a:sym typeface="Montserrat"/>
              </a:endParaRPr>
            </a:p>
            <a:p>
              <a:pPr indent="0" lvl="0" marL="0" marR="0" rtl="0" algn="l">
                <a:spcBef>
                  <a:spcPts val="0"/>
                </a:spcBef>
                <a:spcAft>
                  <a:spcPts val="0"/>
                </a:spcAft>
                <a:buNone/>
              </a:pPr>
              <a:r>
                <a:rPr lang="en-US" sz="1200">
                  <a:solidFill>
                    <a:schemeClr val="dk1"/>
                  </a:solidFill>
                  <a:latin typeface="Montserrat"/>
                  <a:ea typeface="Montserrat"/>
                  <a:cs typeface="Montserrat"/>
                  <a:sym typeface="Montserrat"/>
                </a:rPr>
                <a:t>is a metric used to correctly assess a prediction of satisfied or dissatisfied customers</a:t>
              </a:r>
              <a:endParaRPr sz="1200">
                <a:solidFill>
                  <a:schemeClr val="dk1"/>
                </a:solidFill>
                <a:latin typeface="Montserrat"/>
                <a:ea typeface="Montserrat"/>
                <a:cs typeface="Montserrat"/>
                <a:sym typeface="Montserrat"/>
              </a:endParaRPr>
            </a:p>
          </p:txBody>
        </p:sp>
        <p:sp>
          <p:nvSpPr>
            <p:cNvPr id="323" name="Google Shape;323;p36"/>
            <p:cNvSpPr txBox="1"/>
            <p:nvPr/>
          </p:nvSpPr>
          <p:spPr>
            <a:xfrm>
              <a:off x="6651281" y="2685972"/>
              <a:ext cx="455980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chemeClr val="dk1"/>
                  </a:solidFill>
                  <a:latin typeface="Montserrat"/>
                  <a:ea typeface="Montserrat"/>
                  <a:cs typeface="Montserrat"/>
                  <a:sym typeface="Montserrat"/>
                </a:rPr>
                <a:t>What is Accuracy and Precision?</a:t>
              </a:r>
              <a:endParaRPr/>
            </a:p>
          </p:txBody>
        </p:sp>
        <p:sp>
          <p:nvSpPr>
            <p:cNvPr id="324" name="Google Shape;324;p36"/>
            <p:cNvSpPr txBox="1"/>
            <p:nvPr/>
          </p:nvSpPr>
          <p:spPr>
            <a:xfrm>
              <a:off x="6743652" y="4121129"/>
              <a:ext cx="5088006"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Montserrat"/>
                  <a:ea typeface="Montserrat"/>
                  <a:cs typeface="Montserrat"/>
                  <a:sym typeface="Montserrat"/>
                </a:rPr>
                <a:t>Precision</a:t>
              </a:r>
              <a:r>
                <a:rPr b="1" lang="en-US" sz="1800">
                  <a:solidFill>
                    <a:schemeClr val="dk1"/>
                  </a:solidFill>
                  <a:latin typeface="Montserrat"/>
                  <a:ea typeface="Montserrat"/>
                  <a:cs typeface="Montserrat"/>
                  <a:sym typeface="Montserrat"/>
                </a:rPr>
                <a:t> </a:t>
              </a:r>
              <a:endParaRPr sz="1400">
                <a:solidFill>
                  <a:schemeClr val="dk1"/>
                </a:solidFill>
                <a:latin typeface="Montserrat"/>
                <a:ea typeface="Montserrat"/>
                <a:cs typeface="Montserrat"/>
                <a:sym typeface="Montserrat"/>
              </a:endParaRPr>
            </a:p>
            <a:p>
              <a:pPr indent="0" lvl="0" marL="0" marR="0" rtl="0" algn="l">
                <a:spcBef>
                  <a:spcPts val="0"/>
                </a:spcBef>
                <a:spcAft>
                  <a:spcPts val="0"/>
                </a:spcAft>
                <a:buNone/>
              </a:pPr>
              <a:r>
                <a:rPr lang="en-US" sz="1200">
                  <a:solidFill>
                    <a:srgbClr val="202122"/>
                  </a:solidFill>
                  <a:latin typeface="Montserrat"/>
                  <a:ea typeface="Montserrat"/>
                  <a:cs typeface="Montserrat"/>
                  <a:sym typeface="Montserrat"/>
                </a:rPr>
                <a:t>is a metric used to correctly assess a prediction of satisfied customers based on the total predictions of satisfied customers</a:t>
              </a:r>
              <a:endParaRPr sz="1200">
                <a:solidFill>
                  <a:schemeClr val="dk1"/>
                </a:solidFill>
                <a:latin typeface="Montserrat"/>
                <a:ea typeface="Montserrat"/>
                <a:cs typeface="Montserrat"/>
                <a:sym typeface="Montserrat"/>
              </a:endParaRPr>
            </a:p>
          </p:txBody>
        </p:sp>
        <p:sp>
          <p:nvSpPr>
            <p:cNvPr id="325" name="Google Shape;325;p36"/>
            <p:cNvSpPr txBox="1"/>
            <p:nvPr/>
          </p:nvSpPr>
          <p:spPr>
            <a:xfrm>
              <a:off x="6371417" y="3134581"/>
              <a:ext cx="27147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590FF"/>
                </a:buClr>
                <a:buSzPts val="3200"/>
                <a:buFont typeface="Montserrat"/>
                <a:buNone/>
              </a:pPr>
              <a:r>
                <a:rPr b="1" lang="en-US" sz="3200">
                  <a:solidFill>
                    <a:srgbClr val="0590FF"/>
                  </a:solidFill>
                  <a:latin typeface="Montserrat"/>
                  <a:ea typeface="Montserrat"/>
                  <a:cs typeface="Montserrat"/>
                  <a:sym typeface="Montserrat"/>
                </a:rPr>
                <a:t>.</a:t>
              </a:r>
              <a:endParaRPr sz="3200">
                <a:solidFill>
                  <a:srgbClr val="0590FF"/>
                </a:solidFill>
                <a:latin typeface="Montserrat"/>
                <a:ea typeface="Montserrat"/>
                <a:cs typeface="Montserrat"/>
                <a:sym typeface="Montserrat"/>
              </a:endParaRPr>
            </a:p>
          </p:txBody>
        </p:sp>
        <p:sp>
          <p:nvSpPr>
            <p:cNvPr id="326" name="Google Shape;326;p36"/>
            <p:cNvSpPr txBox="1"/>
            <p:nvPr/>
          </p:nvSpPr>
          <p:spPr>
            <a:xfrm>
              <a:off x="6371417" y="3933884"/>
              <a:ext cx="27147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590FF"/>
                </a:buClr>
                <a:buSzPts val="3200"/>
                <a:buFont typeface="Montserrat"/>
                <a:buNone/>
              </a:pPr>
              <a:r>
                <a:rPr b="1" lang="en-US" sz="3200">
                  <a:solidFill>
                    <a:srgbClr val="0590FF"/>
                  </a:solidFill>
                  <a:latin typeface="Montserrat"/>
                  <a:ea typeface="Montserrat"/>
                  <a:cs typeface="Montserrat"/>
                  <a:sym typeface="Montserrat"/>
                </a:rPr>
                <a:t>.</a:t>
              </a:r>
              <a:endParaRPr sz="3200">
                <a:solidFill>
                  <a:srgbClr val="0590FF"/>
                </a:solidFill>
                <a:latin typeface="Montserrat"/>
                <a:ea typeface="Montserrat"/>
                <a:cs typeface="Montserrat"/>
                <a:sym typeface="Montserrat"/>
              </a:endParaRPr>
            </a:p>
          </p:txBody>
        </p:sp>
      </p:gr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0"/>
                                        <p:tgtEl>
                                          <p:spTgt spid="27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000"/>
                                        <p:tgtEl>
                                          <p:spTgt spid="26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266"/>
                                        </p:tgtEl>
                                        <p:attrNameLst>
                                          <p:attrName>style.visibility</p:attrName>
                                        </p:attrNameLst>
                                      </p:cBhvr>
                                      <p:to>
                                        <p:strVal val="visible"/>
                                      </p:to>
                                    </p:set>
                                    <p:anim calcmode="lin" valueType="num">
                                      <p:cBhvr additive="base">
                                        <p:cTn dur="1000"/>
                                        <p:tgtEl>
                                          <p:spTgt spid="26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0"/>
                                        <p:tgtEl>
                                          <p:spTgt spid="270"/>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264"/>
                                        </p:tgtEl>
                                        <p:attrNameLst>
                                          <p:attrName>style.visibility</p:attrName>
                                        </p:attrNameLst>
                                      </p:cBhvr>
                                      <p:to>
                                        <p:strVal val="visible"/>
                                      </p:to>
                                    </p:set>
                                    <p:anim calcmode="lin" valueType="num">
                                      <p:cBhvr additive="base">
                                        <p:cTn dur="1000"/>
                                        <p:tgtEl>
                                          <p:spTgt spid="264"/>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500"/>
                                  </p:stCondLst>
                                  <p:childTnLst>
                                    <p:set>
                                      <p:cBhvr>
                                        <p:cTn dur="1" fill="hold">
                                          <p:stCondLst>
                                            <p:cond delay="0"/>
                                          </p:stCondLst>
                                        </p:cTn>
                                        <p:tgtEl>
                                          <p:spTgt spid="271"/>
                                        </p:tgtEl>
                                        <p:attrNameLst>
                                          <p:attrName>style.visibility</p:attrName>
                                        </p:attrNameLst>
                                      </p:cBhvr>
                                      <p:to>
                                        <p:strVal val="visible"/>
                                      </p:to>
                                    </p:set>
                                    <p:animEffect filter="fade" transition="in">
                                      <p:cBhvr>
                                        <p:cTn dur="500"/>
                                        <p:tgtEl>
                                          <p:spTgt spid="271"/>
                                        </p:tgtEl>
                                      </p:cBhvr>
                                    </p:animEffect>
                                  </p:childTnLst>
                                </p:cTn>
                              </p:par>
                              <p:par>
                                <p:cTn fill="hold" nodeType="withEffect" presetClass="entr" presetID="10" presetSubtype="0">
                                  <p:stCondLst>
                                    <p:cond delay="500"/>
                                  </p:stCondLst>
                                  <p:childTnLst>
                                    <p:set>
                                      <p:cBhvr>
                                        <p:cTn dur="1" fill="hold">
                                          <p:stCondLst>
                                            <p:cond delay="0"/>
                                          </p:stCondLst>
                                        </p:cTn>
                                        <p:tgtEl>
                                          <p:spTgt spid="321"/>
                                        </p:tgtEl>
                                        <p:attrNameLst>
                                          <p:attrName>style.visibility</p:attrName>
                                        </p:attrNameLst>
                                      </p:cBhvr>
                                      <p:to>
                                        <p:strVal val="visible"/>
                                      </p:to>
                                    </p:set>
                                    <p:animEffect filter="fade" transition="in">
                                      <p:cBhvr>
                                        <p:cTn dur="500"/>
                                        <p:tgtEl>
                                          <p:spTgt spid="321"/>
                                        </p:tgtEl>
                                      </p:cBhvr>
                                    </p:animEffect>
                                  </p:childTnLst>
                                </p:cTn>
                              </p:par>
                              <p:par>
                                <p:cTn fill="hold" nodeType="withEffect" presetClass="entr" presetID="10" presetSubtype="0">
                                  <p:stCondLst>
                                    <p:cond delay="500"/>
                                  </p:stCondLst>
                                  <p:childTnLst>
                                    <p:set>
                                      <p:cBhvr>
                                        <p:cTn dur="1" fill="hold">
                                          <p:stCondLst>
                                            <p:cond delay="0"/>
                                          </p:stCondLst>
                                        </p:cTn>
                                        <p:tgtEl>
                                          <p:spTgt spid="263"/>
                                        </p:tgtEl>
                                        <p:attrNameLst>
                                          <p:attrName>style.visibility</p:attrName>
                                        </p:attrNameLst>
                                      </p:cBhvr>
                                      <p:to>
                                        <p:strVal val="visible"/>
                                      </p:to>
                                    </p:set>
                                    <p:animEffect filter="fade" transition="in">
                                      <p:cBhvr>
                                        <p:cTn dur="5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pic>
        <p:nvPicPr>
          <p:cNvPr id="331" name="Google Shape;331;p37"/>
          <p:cNvPicPr preferRelativeResize="0"/>
          <p:nvPr/>
        </p:nvPicPr>
        <p:blipFill rotWithShape="1">
          <a:blip r:embed="rId3">
            <a:alphaModFix/>
          </a:blip>
          <a:srcRect b="0" l="0" r="0" t="0"/>
          <a:stretch/>
        </p:blipFill>
        <p:spPr>
          <a:xfrm>
            <a:off x="199679" y="1210220"/>
            <a:ext cx="5770783" cy="5568299"/>
          </a:xfrm>
          <a:prstGeom prst="rect">
            <a:avLst/>
          </a:prstGeom>
          <a:noFill/>
          <a:ln>
            <a:noFill/>
          </a:ln>
        </p:spPr>
      </p:pic>
      <p:sp>
        <p:nvSpPr>
          <p:cNvPr id="332" name="Google Shape;332;p37"/>
          <p:cNvSpPr/>
          <p:nvPr/>
        </p:nvSpPr>
        <p:spPr>
          <a:xfrm>
            <a:off x="0" y="415964"/>
            <a:ext cx="399358" cy="634824"/>
          </a:xfrm>
          <a:custGeom>
            <a:rect b="b" l="l" r="r" t="t"/>
            <a:pathLst>
              <a:path extrusionOk="0" h="745896" w="469232">
                <a:moveTo>
                  <a:pt x="48129" y="0"/>
                </a:moveTo>
                <a:lnTo>
                  <a:pt x="168440" y="0"/>
                </a:lnTo>
                <a:cubicBezTo>
                  <a:pt x="334563" y="0"/>
                  <a:pt x="469232" y="134669"/>
                  <a:pt x="469232" y="300792"/>
                </a:cubicBezTo>
                <a:lnTo>
                  <a:pt x="469232" y="445104"/>
                </a:lnTo>
                <a:cubicBezTo>
                  <a:pt x="469232" y="611227"/>
                  <a:pt x="334563" y="745896"/>
                  <a:pt x="168440" y="745896"/>
                </a:cubicBezTo>
                <a:lnTo>
                  <a:pt x="48129" y="745896"/>
                </a:lnTo>
                <a:lnTo>
                  <a:pt x="0" y="741044"/>
                </a:lnTo>
                <a:lnTo>
                  <a:pt x="0" y="4852"/>
                </a:ln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nvGrpSpPr>
          <p:cNvPr id="333" name="Google Shape;333;p37"/>
          <p:cNvGrpSpPr/>
          <p:nvPr/>
        </p:nvGrpSpPr>
        <p:grpSpPr>
          <a:xfrm>
            <a:off x="145386" y="620214"/>
            <a:ext cx="54293" cy="226325"/>
            <a:chOff x="5494615" y="709925"/>
            <a:chExt cx="96191" cy="400991"/>
          </a:xfrm>
        </p:grpSpPr>
        <p:sp>
          <p:nvSpPr>
            <p:cNvPr id="334" name="Google Shape;334;p37"/>
            <p:cNvSpPr/>
            <p:nvPr/>
          </p:nvSpPr>
          <p:spPr>
            <a:xfrm>
              <a:off x="5494615" y="7099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35" name="Google Shape;335;p37"/>
            <p:cNvSpPr/>
            <p:nvPr/>
          </p:nvSpPr>
          <p:spPr>
            <a:xfrm>
              <a:off x="5494615" y="8623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36" name="Google Shape;336;p37"/>
            <p:cNvSpPr/>
            <p:nvPr/>
          </p:nvSpPr>
          <p:spPr>
            <a:xfrm>
              <a:off x="5494615" y="1014725"/>
              <a:ext cx="96191" cy="96191"/>
            </a:xfrm>
            <a:prstGeom prst="ellipse">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grpSp>
      <p:sp>
        <p:nvSpPr>
          <p:cNvPr id="337" name="Google Shape;337;p37"/>
          <p:cNvSpPr/>
          <p:nvPr/>
        </p:nvSpPr>
        <p:spPr>
          <a:xfrm>
            <a:off x="11582400" y="6308726"/>
            <a:ext cx="609600" cy="549275"/>
          </a:xfrm>
          <a:custGeom>
            <a:rect b="b" l="l" r="r" t="t"/>
            <a:pathLst>
              <a:path extrusionOk="0" h="549275" w="609600">
                <a:moveTo>
                  <a:pt x="321468" y="0"/>
                </a:moveTo>
                <a:lnTo>
                  <a:pt x="609600" y="0"/>
                </a:lnTo>
                <a:lnTo>
                  <a:pt x="609600" y="549275"/>
                </a:lnTo>
                <a:lnTo>
                  <a:pt x="0" y="549275"/>
                </a:lnTo>
                <a:lnTo>
                  <a:pt x="0" y="321468"/>
                </a:lnTo>
                <a:cubicBezTo>
                  <a:pt x="0" y="143926"/>
                  <a:pt x="143926" y="0"/>
                  <a:pt x="321468" y="0"/>
                </a:cubicBezTo>
                <a:close/>
              </a:path>
            </a:pathLst>
          </a:custGeom>
          <a:gradFill>
            <a:gsLst>
              <a:gs pos="0">
                <a:schemeClr val="accent1"/>
              </a:gs>
              <a:gs pos="100000">
                <a:schemeClr val="accent3"/>
              </a:gs>
            </a:gsLst>
            <a:path path="circle">
              <a:fillToRect l="100%" t="100%"/>
            </a:path>
            <a:tileRect b="-100%" r="-10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Roboto"/>
              <a:ea typeface="Roboto"/>
              <a:cs typeface="Roboto"/>
              <a:sym typeface="Roboto"/>
            </a:endParaRPr>
          </a:p>
        </p:txBody>
      </p:sp>
      <p:sp>
        <p:nvSpPr>
          <p:cNvPr id="338" name="Google Shape;338;p37"/>
          <p:cNvSpPr txBox="1"/>
          <p:nvPr/>
        </p:nvSpPr>
        <p:spPr>
          <a:xfrm>
            <a:off x="11023458" y="594876"/>
            <a:ext cx="1117884"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accent1"/>
                </a:solidFill>
                <a:latin typeface="Montserrat"/>
                <a:ea typeface="Montserrat"/>
                <a:cs typeface="Montserrat"/>
                <a:sym typeface="Montserrat"/>
              </a:rPr>
              <a:t>Abracadata</a:t>
            </a:r>
            <a:endParaRPr b="1" sz="1200">
              <a:solidFill>
                <a:schemeClr val="accent1"/>
              </a:solidFill>
              <a:latin typeface="Montserrat"/>
              <a:ea typeface="Montserrat"/>
              <a:cs typeface="Montserrat"/>
              <a:sym typeface="Montserrat"/>
            </a:endParaRPr>
          </a:p>
        </p:txBody>
      </p:sp>
      <p:sp>
        <p:nvSpPr>
          <p:cNvPr id="339" name="Google Shape;339;p37"/>
          <p:cNvSpPr txBox="1"/>
          <p:nvPr/>
        </p:nvSpPr>
        <p:spPr>
          <a:xfrm>
            <a:off x="644056" y="536340"/>
            <a:ext cx="4405739" cy="511813"/>
          </a:xfrm>
          <a:prstGeom prst="rect">
            <a:avLst/>
          </a:prstGeom>
          <a:noFill/>
          <a:ln>
            <a:noFill/>
          </a:ln>
        </p:spPr>
        <p:txBody>
          <a:bodyPr anchorCtr="0" anchor="t" bIns="45700" lIns="91425" spcFirstLastPara="1" rIns="91425" wrap="square" tIns="45700">
            <a:normAutofit lnSpcReduction="10000"/>
          </a:bodyPr>
          <a:lstStyle/>
          <a:p>
            <a:pPr indent="0" lvl="0" marL="0" marR="0" rtl="0" algn="l">
              <a:lnSpc>
                <a:spcPct val="90000"/>
              </a:lnSpc>
              <a:spcBef>
                <a:spcPts val="0"/>
              </a:spcBef>
              <a:spcAft>
                <a:spcPts val="0"/>
              </a:spcAft>
              <a:buClr>
                <a:schemeClr val="dk1"/>
              </a:buClr>
              <a:buSzPts val="3200"/>
              <a:buFont typeface="Arial"/>
              <a:buNone/>
            </a:pPr>
            <a:r>
              <a:rPr b="1" lang="en-US" sz="3200">
                <a:solidFill>
                  <a:schemeClr val="dk1"/>
                </a:solidFill>
                <a:latin typeface="Montserrat"/>
                <a:ea typeface="Montserrat"/>
                <a:cs typeface="Montserrat"/>
                <a:sym typeface="Montserrat"/>
              </a:rPr>
              <a:t>Feature Importance</a:t>
            </a:r>
            <a:endParaRPr/>
          </a:p>
        </p:txBody>
      </p:sp>
      <p:sp>
        <p:nvSpPr>
          <p:cNvPr id="340" name="Google Shape;340;p37"/>
          <p:cNvSpPr txBox="1"/>
          <p:nvPr/>
        </p:nvSpPr>
        <p:spPr>
          <a:xfrm>
            <a:off x="5049795" y="1837864"/>
            <a:ext cx="5449507" cy="95410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0000"/>
                </a:solidFill>
                <a:latin typeface="Montserrat"/>
                <a:ea typeface="Montserrat"/>
                <a:cs typeface="Montserrat"/>
                <a:sym typeface="Montserrat"/>
              </a:rPr>
              <a:t>After the modeling process, we determine the important features that we will use as a reference for business recommendations. We also display various kinds of feature importance with different types of models.</a:t>
            </a:r>
            <a:endParaRPr sz="1400">
              <a:solidFill>
                <a:schemeClr val="dk1"/>
              </a:solidFill>
              <a:latin typeface="Montserrat"/>
              <a:ea typeface="Montserrat"/>
              <a:cs typeface="Montserrat"/>
              <a:sym typeface="Montserrat"/>
            </a:endParaRPr>
          </a:p>
        </p:txBody>
      </p:sp>
    </p:spTree>
  </p:cSld>
  <p:clrMapOvr>
    <a:masterClrMapping/>
  </p:clrMapOvr>
  <p:transition spd="slow">
    <p:push/>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332"/>
                                        </p:tgtEl>
                                        <p:attrNameLst>
                                          <p:attrName>style.visibility</p:attrName>
                                        </p:attrNameLst>
                                      </p:cBhvr>
                                      <p:to>
                                        <p:strVal val="visible"/>
                                      </p:to>
                                    </p:set>
                                    <p:anim calcmode="lin" valueType="num">
                                      <p:cBhvr additive="base">
                                        <p:cTn dur="1000"/>
                                        <p:tgtEl>
                                          <p:spTgt spid="33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333"/>
                                        </p:tgtEl>
                                        <p:attrNameLst>
                                          <p:attrName>style.visibility</p:attrName>
                                        </p:attrNameLst>
                                      </p:cBhvr>
                                      <p:to>
                                        <p:strVal val="visible"/>
                                      </p:to>
                                    </p:set>
                                    <p:anim calcmode="lin" valueType="num">
                                      <p:cBhvr additive="base">
                                        <p:cTn dur="1000"/>
                                        <p:tgtEl>
                                          <p:spTgt spid="33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7"/>
                                        </p:tgtEl>
                                        <p:attrNameLst>
                                          <p:attrName>style.visibility</p:attrName>
                                        </p:attrNameLst>
                                      </p:cBhvr>
                                      <p:to>
                                        <p:strVal val="visible"/>
                                      </p:to>
                                    </p:set>
                                    <p:anim calcmode="lin" valueType="num">
                                      <p:cBhvr additive="base">
                                        <p:cTn dur="1000"/>
                                        <p:tgtEl>
                                          <p:spTgt spid="33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338"/>
                                        </p:tgtEl>
                                        <p:attrNameLst>
                                          <p:attrName>style.visibility</p:attrName>
                                        </p:attrNameLst>
                                      </p:cBhvr>
                                      <p:to>
                                        <p:strVal val="visible"/>
                                      </p:to>
                                    </p:set>
                                    <p:anim calcmode="lin" valueType="num">
                                      <p:cBhvr additive="base">
                                        <p:cTn dur="1000"/>
                                        <p:tgtEl>
                                          <p:spTgt spid="338"/>
                                        </p:tgtEl>
                                        <p:attrNameLst>
                                          <p:attrName>ppt_x</p:attrName>
                                        </p:attrNameLst>
                                      </p:cBhvr>
                                      <p:tavLst>
                                        <p:tav fmla="" tm="0">
                                          <p:val>
                                            <p:strVal val="#ppt_x+1"/>
                                          </p:val>
                                        </p:tav>
                                        <p:tav fmla="" tm="100000">
                                          <p:val>
                                            <p:strVal val="#ppt_x"/>
                                          </p:val>
                                        </p:tav>
                                      </p:tavLst>
                                    </p:anim>
                                  </p:childTnLst>
                                </p:cTn>
                              </p:par>
                              <p:par>
                                <p:cTn fill="hold" nodeType="with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par>
                                <p:cTn fill="hold" nodeType="withEffect" presetClass="entr" presetID="2" presetSubtype="8">
                                  <p:stCondLst>
                                    <p:cond delay="0"/>
                                  </p:stCondLst>
                                  <p:childTnLst>
                                    <p:set>
                                      <p:cBhvr>
                                        <p:cTn dur="1" fill="hold">
                                          <p:stCondLst>
                                            <p:cond delay="0"/>
                                          </p:stCondLst>
                                        </p:cTn>
                                        <p:tgtEl>
                                          <p:spTgt spid="339">
                                            <p:txEl>
                                              <p:pRg end="0" st="0"/>
                                            </p:txEl>
                                          </p:spTgt>
                                        </p:tgtEl>
                                        <p:attrNameLst>
                                          <p:attrName>style.visibility</p:attrName>
                                        </p:attrNameLst>
                                      </p:cBhvr>
                                      <p:to>
                                        <p:strVal val="visible"/>
                                      </p:to>
                                    </p:set>
                                    <p:anim calcmode="lin" valueType="num">
                                      <p:cBhvr additive="base">
                                        <p:cTn dur="1000"/>
                                        <p:tgtEl>
                                          <p:spTgt spid="339">
                                            <p:txEl>
                                              <p:pRg end="0" st="0"/>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Main Color">
      <a:dk1>
        <a:srgbClr val="000000"/>
      </a:dk1>
      <a:lt1>
        <a:srgbClr val="FFFFFF"/>
      </a:lt1>
      <a:dk2>
        <a:srgbClr val="000000"/>
      </a:dk2>
      <a:lt2>
        <a:srgbClr val="FFFFFF"/>
      </a:lt2>
      <a:accent1>
        <a:srgbClr val="056AFF"/>
      </a:accent1>
      <a:accent2>
        <a:srgbClr val="078EFD"/>
      </a:accent2>
      <a:accent3>
        <a:srgbClr val="05A0FF"/>
      </a:accent3>
      <a:accent4>
        <a:srgbClr val="11B8F3"/>
      </a:accent4>
      <a:accent5>
        <a:srgbClr val="39C4F5"/>
      </a:accent5>
      <a:accent6>
        <a:srgbClr val="3DDCF1"/>
      </a:accent6>
      <a:hlink>
        <a:srgbClr val="FFFFFF"/>
      </a:hlink>
      <a:folHlink>
        <a:srgbClr val="FFFF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